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9"/>
  </p:notesMasterIdLst>
  <p:sldIdLst>
    <p:sldId id="263" r:id="rId5"/>
    <p:sldId id="264" r:id="rId6"/>
    <p:sldId id="278" r:id="rId7"/>
    <p:sldId id="256" r:id="rId8"/>
    <p:sldId id="257" r:id="rId9"/>
    <p:sldId id="258" r:id="rId10"/>
    <p:sldId id="259" r:id="rId11"/>
    <p:sldId id="260" r:id="rId12"/>
    <p:sldId id="261" r:id="rId13"/>
    <p:sldId id="262" r:id="rId14"/>
    <p:sldId id="277" r:id="rId15"/>
    <p:sldId id="265" r:id="rId16"/>
    <p:sldId id="266" r:id="rId17"/>
    <p:sldId id="267" r:id="rId18"/>
    <p:sldId id="276" r:id="rId19"/>
    <p:sldId id="268" r:id="rId20"/>
    <p:sldId id="269" r:id="rId21"/>
    <p:sldId id="279" r:id="rId22"/>
    <p:sldId id="280" r:id="rId23"/>
    <p:sldId id="283" r:id="rId24"/>
    <p:sldId id="300" r:id="rId25"/>
    <p:sldId id="281" r:id="rId26"/>
    <p:sldId id="291" r:id="rId27"/>
    <p:sldId id="282" r:id="rId28"/>
    <p:sldId id="289" r:id="rId29"/>
    <p:sldId id="292" r:id="rId30"/>
    <p:sldId id="293" r:id="rId31"/>
    <p:sldId id="290" r:id="rId32"/>
    <p:sldId id="294" r:id="rId33"/>
    <p:sldId id="285" r:id="rId34"/>
    <p:sldId id="295" r:id="rId35"/>
    <p:sldId id="286" r:id="rId36"/>
    <p:sldId id="296" r:id="rId37"/>
    <p:sldId id="287" r:id="rId38"/>
    <p:sldId id="297" r:id="rId39"/>
    <p:sldId id="299" r:id="rId40"/>
    <p:sldId id="288" r:id="rId41"/>
    <p:sldId id="298" r:id="rId42"/>
    <p:sldId id="270" r:id="rId43"/>
    <p:sldId id="275" r:id="rId44"/>
    <p:sldId id="271" r:id="rId45"/>
    <p:sldId id="272" r:id="rId46"/>
    <p:sldId id="273" r:id="rId47"/>
    <p:sldId id="274" r:id="rId4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148BD6-9266-4DED-A527-80A15A364DD9}" v="2" dt="2024-12-04T13:41:16.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TRINET Quentin" userId="a84f4762-df6e-483f-a3c7-31cfdb64a808" providerId="ADAL" clId="{E5148BD6-9266-4DED-A527-80A15A364DD9}"/>
    <pc:docChg chg="custSel modSld">
      <pc:chgData name="WATRINET Quentin" userId="a84f4762-df6e-483f-a3c7-31cfdb64a808" providerId="ADAL" clId="{E5148BD6-9266-4DED-A527-80A15A364DD9}" dt="2024-12-04T13:41:16.449" v="1" actId="20577"/>
      <pc:docMkLst>
        <pc:docMk/>
      </pc:docMkLst>
      <pc:sldChg chg="modSp mod">
        <pc:chgData name="WATRINET Quentin" userId="a84f4762-df6e-483f-a3c7-31cfdb64a808" providerId="ADAL" clId="{E5148BD6-9266-4DED-A527-80A15A364DD9}" dt="2024-12-04T13:37:04.886" v="0" actId="27636"/>
        <pc:sldMkLst>
          <pc:docMk/>
          <pc:sldMk cId="2597461650" sldId="274"/>
        </pc:sldMkLst>
        <pc:spChg chg="mod">
          <ac:chgData name="WATRINET Quentin" userId="a84f4762-df6e-483f-a3c7-31cfdb64a808" providerId="ADAL" clId="{E5148BD6-9266-4DED-A527-80A15A364DD9}" dt="2024-12-04T13:37:04.886" v="0" actId="27636"/>
          <ac:spMkLst>
            <pc:docMk/>
            <pc:sldMk cId="2597461650" sldId="274"/>
            <ac:spMk id="11" creationId="{00000000-0000-0000-0000-000000000000}"/>
          </ac:spMkLst>
        </pc:spChg>
      </pc:sldChg>
      <pc:sldChg chg="modSp mod">
        <pc:chgData name="WATRINET Quentin" userId="a84f4762-df6e-483f-a3c7-31cfdb64a808" providerId="ADAL" clId="{E5148BD6-9266-4DED-A527-80A15A364DD9}" dt="2024-12-04T13:41:16.449" v="1" actId="20577"/>
        <pc:sldMkLst>
          <pc:docMk/>
          <pc:sldMk cId="1103161073" sldId="286"/>
        </pc:sldMkLst>
        <pc:spChg chg="mod">
          <ac:chgData name="WATRINET Quentin" userId="a84f4762-df6e-483f-a3c7-31cfdb64a808" providerId="ADAL" clId="{E5148BD6-9266-4DED-A527-80A15A364DD9}" dt="2024-12-04T13:41:16.449" v="1" actId="20577"/>
          <ac:spMkLst>
            <pc:docMk/>
            <pc:sldMk cId="1103161073" sldId="286"/>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CC5378-DA5E-4B89-B794-B53B56C31228}" type="datetimeFigureOut">
              <a:rPr lang="fr-FR" smtClean="0"/>
              <a:t>04/12/2024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406413-BBA2-4D6D-ABAB-77077B715B89}" type="slidenum">
              <a:rPr lang="fr-FR" smtClean="0"/>
              <a:t>‹#›</a:t>
            </a:fld>
            <a:endParaRPr lang="fr-FR"/>
          </a:p>
        </p:txBody>
      </p:sp>
    </p:spTree>
    <p:extLst>
      <p:ext uri="{BB962C8B-B14F-4D97-AF65-F5344CB8AC3E}">
        <p14:creationId xmlns:p14="http://schemas.microsoft.com/office/powerpoint/2010/main" val="2808609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F5033-4AA7-42DA-ADB0-AB30523DF74F}" type="slidenum">
              <a:rPr lang="fr-FR"/>
              <a:pPr/>
              <a:t>4</a:t>
            </a:fld>
            <a:endParaRPr lang="fr-FR"/>
          </a:p>
        </p:txBody>
      </p:sp>
      <p:sp>
        <p:nvSpPr>
          <p:cNvPr id="2457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DE7706-38C8-4561-892F-D8003A6727D4}" type="slidenum">
              <a:rPr lang="fr-FR"/>
              <a:pPr/>
              <a:t>14</a:t>
            </a:fld>
            <a:endParaRPr lang="fr-FR"/>
          </a:p>
        </p:txBody>
      </p:sp>
      <p:sp>
        <p:nvSpPr>
          <p:cNvPr id="849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901503-2C0C-4E59-811D-0C824DE75BE3}" type="slidenum">
              <a:rPr lang="fr-FR"/>
              <a:pPr/>
              <a:t>16</a:t>
            </a:fld>
            <a:endParaRPr lang="fr-FR"/>
          </a:p>
        </p:txBody>
      </p:sp>
      <p:sp>
        <p:nvSpPr>
          <p:cNvPr id="3789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1BDB4-2B2B-4FA6-A204-24CB07F74C3D}" type="slidenum">
              <a:rPr lang="fr-FR"/>
              <a:pPr/>
              <a:t>5</a:t>
            </a:fld>
            <a:endParaRPr lang="fr-FR"/>
          </a:p>
        </p:txBody>
      </p:sp>
      <p:sp>
        <p:nvSpPr>
          <p:cNvPr id="266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F382CA-28E9-4D06-BACA-DA0E13163E56}" type="slidenum">
              <a:rPr lang="fr-FR"/>
              <a:pPr/>
              <a:t>6</a:t>
            </a:fld>
            <a:endParaRPr lang="fr-FR"/>
          </a:p>
        </p:txBody>
      </p:sp>
      <p:sp>
        <p:nvSpPr>
          <p:cNvPr id="286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5"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ADF8DB-11F2-4AC9-BFF3-567D11ABB2D4}" type="slidenum">
              <a:rPr lang="fr-FR"/>
              <a:pPr/>
              <a:t>7</a:t>
            </a:fld>
            <a:endParaRPr lang="fr-FR"/>
          </a:p>
        </p:txBody>
      </p:sp>
      <p:sp>
        <p:nvSpPr>
          <p:cNvPr id="307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3"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BA7B5D-520D-4372-9F0D-4733AF81B652}" type="slidenum">
              <a:rPr lang="fr-FR"/>
              <a:pPr/>
              <a:t>8</a:t>
            </a:fld>
            <a:endParaRPr lang="fr-FR"/>
          </a:p>
        </p:txBody>
      </p:sp>
      <p:sp>
        <p:nvSpPr>
          <p:cNvPr id="327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9C087-0B84-4C55-AD51-A574BF6D1E45}" type="slidenum">
              <a:rPr lang="fr-FR"/>
              <a:pPr/>
              <a:t>9</a:t>
            </a:fld>
            <a:endParaRPr lang="fr-FR"/>
          </a:p>
        </p:txBody>
      </p:sp>
      <p:sp>
        <p:nvSpPr>
          <p:cNvPr id="348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1C8D23-5A2B-4A60-9FF4-DD2DCB8D5DCD}" type="slidenum">
              <a:rPr lang="fr-FR"/>
              <a:pPr/>
              <a:t>10</a:t>
            </a:fld>
            <a:endParaRPr lang="fr-FR"/>
          </a:p>
        </p:txBody>
      </p:sp>
      <p:sp>
        <p:nvSpPr>
          <p:cNvPr id="368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D62786-C534-44C1-8D11-B292B2C119FB}" type="slidenum">
              <a:rPr lang="fr-FR"/>
              <a:pPr/>
              <a:t>12</a:t>
            </a:fld>
            <a:endParaRPr lang="fr-FR"/>
          </a:p>
        </p:txBody>
      </p:sp>
      <p:sp>
        <p:nvSpPr>
          <p:cNvPr id="808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3577DA-876D-4233-85CC-353D6BA20347}" type="slidenum">
              <a:rPr lang="fr-FR"/>
              <a:pPr/>
              <a:t>13</a:t>
            </a:fld>
            <a:endParaRPr lang="fr-FR"/>
          </a:p>
        </p:txBody>
      </p:sp>
      <p:sp>
        <p:nvSpPr>
          <p:cNvPr id="8294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AA309A6D-C09C-4548-B29A-6CF363A7E532}" type="datetimeFigureOut">
              <a:rPr lang="fr-FR" smtClean="0"/>
              <a:t>04/12/2024</a:t>
            </a:fld>
            <a:endParaRPr lang="fr-BE"/>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t>‹#›</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t>04/12/2024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t>04/12/2024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4"/>
          </p:nvPr>
        </p:nvSpPr>
        <p:spPr/>
        <p:txBody>
          <a:bodyPr rtlCol="0"/>
          <a:lstStyle/>
          <a:p>
            <a:fld id="{AA309A6D-C09C-4548-B29A-6CF363A7E532}" type="datetimeFigureOut">
              <a:rPr lang="fr-FR" smtClean="0"/>
              <a:t>04/12/2024</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t>‹#›</a:t>
            </a:fld>
            <a:endParaRPr lang="fr-BE"/>
          </a:p>
        </p:txBody>
      </p:sp>
      <p:sp>
        <p:nvSpPr>
          <p:cNvPr id="10" name="Espace réservé du pied de page 9"/>
          <p:cNvSpPr>
            <a:spLocks noGrp="1"/>
          </p:cNvSpPr>
          <p:nvPr>
            <p:ph type="ftr" sz="quarter" idx="16"/>
          </p:nvPr>
        </p:nvSpPr>
        <p:spPr/>
        <p:txBody>
          <a:bodyPr rtlCol="0"/>
          <a:lstStyle/>
          <a:p>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AA309A6D-C09C-4548-B29A-6CF363A7E532}" type="datetimeFigureOut">
              <a:rPr lang="fr-FR" smtClean="0"/>
              <a:t>04/12/2024</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t>‹#›</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5" name="Espace réservé de la date 4"/>
          <p:cNvSpPr>
            <a:spLocks noGrp="1"/>
          </p:cNvSpPr>
          <p:nvPr>
            <p:ph type="dt" sz="half" idx="10"/>
          </p:nvPr>
        </p:nvSpPr>
        <p:spPr/>
        <p:txBody>
          <a:bodyPr/>
          <a:lstStyle/>
          <a:p>
            <a:fld id="{AA309A6D-C09C-4548-B29A-6CF363A7E532}" type="datetimeFigureOut">
              <a:rPr lang="fr-FR" smtClean="0"/>
              <a:t>04/12/2024</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a:t>Modifiez le style du titre</a:t>
            </a:r>
            <a:endParaRPr kumimoji="0" lang="en-US"/>
          </a:p>
        </p:txBody>
      </p:sp>
      <p:sp>
        <p:nvSpPr>
          <p:cNvPr id="7" name="Espace réservé de la date 6"/>
          <p:cNvSpPr>
            <a:spLocks noGrp="1"/>
          </p:cNvSpPr>
          <p:nvPr>
            <p:ph type="dt" sz="half" idx="10"/>
          </p:nvPr>
        </p:nvSpPr>
        <p:spPr/>
        <p:txBody>
          <a:bodyPr/>
          <a:lstStyle/>
          <a:p>
            <a:fld id="{AA309A6D-C09C-4548-B29A-6CF363A7E532}" type="datetimeFigureOut">
              <a:rPr lang="fr-FR" smtClean="0"/>
              <a:t>04/12/2024</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6" name="Espace réservé de la date 5"/>
          <p:cNvSpPr>
            <a:spLocks noGrp="1"/>
          </p:cNvSpPr>
          <p:nvPr>
            <p:ph type="dt" sz="half" idx="10"/>
          </p:nvPr>
        </p:nvSpPr>
        <p:spPr/>
        <p:txBody>
          <a:bodyPr rtlCol="0"/>
          <a:lstStyle/>
          <a:p>
            <a:fld id="{AA309A6D-C09C-4548-B29A-6CF363A7E532}" type="datetimeFigureOut">
              <a:rPr lang="fr-FR" smtClean="0"/>
              <a:t>04/12/2024</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t>‹#›</a:t>
            </a:fld>
            <a:endParaRPr lang="fr-BE"/>
          </a:p>
        </p:txBody>
      </p:sp>
      <p:sp>
        <p:nvSpPr>
          <p:cNvPr id="8" name="Espace réservé du pied de page 7"/>
          <p:cNvSpPr>
            <a:spLocks noGrp="1"/>
          </p:cNvSpPr>
          <p:nvPr>
            <p:ph type="ftr" sz="quarter" idx="12"/>
          </p:nvPr>
        </p:nvSpPr>
        <p:spPr/>
        <p:txBody>
          <a:bodyPr rtlCol="0"/>
          <a:lstStyle/>
          <a:p>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t>04/12/2024</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21" name="Espace réservé de la date 20"/>
          <p:cNvSpPr>
            <a:spLocks noGrp="1"/>
          </p:cNvSpPr>
          <p:nvPr>
            <p:ph type="dt" sz="half" idx="14"/>
          </p:nvPr>
        </p:nvSpPr>
        <p:spPr/>
        <p:txBody>
          <a:bodyPr rtlCol="0"/>
          <a:lstStyle/>
          <a:p>
            <a:fld id="{AA309A6D-C09C-4548-B29A-6CF363A7E532}" type="datetimeFigureOut">
              <a:rPr lang="fr-FR" smtClean="0"/>
              <a:t>04/12/2024</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t>‹#›</a:t>
            </a:fld>
            <a:endParaRPr lang="fr-BE"/>
          </a:p>
        </p:txBody>
      </p:sp>
      <p:sp>
        <p:nvSpPr>
          <p:cNvPr id="23" name="Espace réservé du pied de page 22"/>
          <p:cNvSpPr>
            <a:spLocks noGrp="1"/>
          </p:cNvSpPr>
          <p:nvPr>
            <p:ph type="ftr" sz="quarter" idx="16"/>
          </p:nvPr>
        </p:nvSpPr>
        <p:spPr/>
        <p:txBody>
          <a:bodyPr rtlCol="0"/>
          <a:lstStyle/>
          <a:p>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a:t>Cliquez sur l'icône pour ajouter une image</a:t>
            </a:r>
            <a:endParaRPr kumimoji="0" lang="en-US"/>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Espace réservé de la date 16"/>
          <p:cNvSpPr>
            <a:spLocks noGrp="1"/>
          </p:cNvSpPr>
          <p:nvPr>
            <p:ph type="dt" sz="half" idx="10"/>
          </p:nvPr>
        </p:nvSpPr>
        <p:spPr/>
        <p:txBody>
          <a:bodyPr rtlCol="0"/>
          <a:lstStyle/>
          <a:p>
            <a:fld id="{AA309A6D-C09C-4548-B29A-6CF363A7E532}" type="datetimeFigureOut">
              <a:rPr lang="fr-FR" smtClean="0"/>
              <a:t>04/12/2024</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t>‹#›</a:t>
            </a:fld>
            <a:endParaRPr lang="fr-BE"/>
          </a:p>
        </p:txBody>
      </p:sp>
      <p:sp>
        <p:nvSpPr>
          <p:cNvPr id="21" name="Espace réservé du pied de page 20"/>
          <p:cNvSpPr>
            <a:spLocks noGrp="1"/>
          </p:cNvSpPr>
          <p:nvPr>
            <p:ph type="ftr" sz="quarter" idx="12"/>
          </p:nvPr>
        </p:nvSpPr>
        <p:spPr/>
        <p:txBody>
          <a:bodyPr rtlCol="0"/>
          <a:lstStyle/>
          <a:p>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a:t>Modifiez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A309A6D-C09C-4548-B29A-6CF363A7E532}" type="datetimeFigureOut">
              <a:rPr lang="fr-FR" smtClean="0"/>
              <a:t>04/12/2024</a:t>
            </a:fld>
            <a:endParaRPr lang="fr-BE"/>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CF4668DC-857F-487D-BFFA-8C0CA5037977}" type="slidenum">
              <a:rPr lang="fr-BE" smtClean="0"/>
              <a:t>‹#›</a:t>
            </a:fld>
            <a:endParaRPr lang="fr-B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9.wav"/><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2.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audio" Target="../media/audio13.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audio" Target="../media/audio14.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audio" Target="../media/audio15.wav"/><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UML-Les diagrammes</a:t>
            </a: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846210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37381" y="1447800"/>
            <a:ext cx="789701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a:latin typeface="Myriad Pro" pitchFamily="34" charset="0"/>
              </a:rPr>
              <a:t>Une classe « utilitaire »  permet de regrouper des fonctions telles que des fonctions mathématiques ou des fonctions de conversion.</a:t>
            </a:r>
          </a:p>
          <a:p>
            <a:pPr eaLnBrk="0" hangingPunct="0">
              <a:spcBef>
                <a:spcPct val="50000"/>
              </a:spcBef>
            </a:pPr>
            <a:r>
              <a:rPr lang="fr-FR" sz="1600">
                <a:latin typeface="Myriad Pro" pitchFamily="34" charset="0"/>
              </a:rPr>
              <a:t>Elles ne peuvent pas être instanciées.</a:t>
            </a:r>
          </a:p>
          <a:p>
            <a:pPr eaLnBrk="0" hangingPunct="0">
              <a:spcBef>
                <a:spcPct val="50000"/>
              </a:spcBef>
            </a:pPr>
            <a:endParaRPr lang="fr-FR" sz="1600">
              <a:latin typeface="Myriad Pro" pitchFamily="34" charset="0"/>
            </a:endParaRPr>
          </a:p>
          <a:p>
            <a:pPr eaLnBrk="0" hangingPunct="0">
              <a:spcBef>
                <a:spcPct val="50000"/>
              </a:spcBef>
            </a:pPr>
            <a:r>
              <a:rPr lang="fr-FR" sz="1600">
                <a:latin typeface="Myriad Pro" pitchFamily="34" charset="0"/>
              </a:rPr>
              <a:t>Une classe « </a:t>
            </a:r>
            <a:r>
              <a:rPr lang="fr-FR" sz="1600" err="1">
                <a:latin typeface="Myriad Pro" pitchFamily="34" charset="0"/>
              </a:rPr>
              <a:t>métaclasse</a:t>
            </a:r>
            <a:r>
              <a:rPr lang="fr-FR" sz="1600">
                <a:latin typeface="Myriad Pro" pitchFamily="34" charset="0"/>
              </a:rPr>
              <a:t> » est la classe d’une classe (utilisée en </a:t>
            </a:r>
            <a:r>
              <a:rPr lang="fr-FR" sz="1600" err="1">
                <a:latin typeface="Myriad Pro" pitchFamily="34" charset="0"/>
              </a:rPr>
              <a:t>Smalltalk</a:t>
            </a:r>
            <a:r>
              <a:rPr lang="fr-FR" sz="1600">
                <a:latin typeface="Myriad Pro" pitchFamily="34" charset="0"/>
              </a:rPr>
              <a:t>).</a:t>
            </a:r>
            <a:br>
              <a:rPr lang="fr-FR" sz="1600">
                <a:latin typeface="Myriad Pro" pitchFamily="34" charset="0"/>
              </a:rPr>
            </a:br>
            <a:br>
              <a:rPr lang="fr-FR" sz="1600">
                <a:latin typeface="Myriad Pro" pitchFamily="34" charset="0"/>
              </a:rPr>
            </a:br>
            <a:r>
              <a:rPr lang="fr-FR" sz="1600">
                <a:latin typeface="Myriad Pro" pitchFamily="34" charset="0"/>
              </a:rPr>
              <a:t>Pour des besoins de classement, vous pouvez créer vos propres stéréotypes.</a:t>
            </a:r>
            <a:br>
              <a:rPr lang="fr-FR" sz="1600">
                <a:latin typeface="Myriad Pro" pitchFamily="34" charset="0"/>
              </a:rPr>
            </a:br>
            <a:br>
              <a:rPr lang="fr-FR" sz="1600">
                <a:solidFill>
                  <a:srgbClr val="993300"/>
                </a:solidFill>
                <a:latin typeface="Myriad Pro" pitchFamily="34" charset="0"/>
              </a:rPr>
            </a:br>
            <a:endParaRPr lang="fr-FR" sz="1600">
              <a:solidFill>
                <a:srgbClr val="993300"/>
              </a:solidFill>
              <a:latin typeface="Myriad Pro" pitchFamily="34" charset="0"/>
            </a:endParaRPr>
          </a:p>
        </p:txBody>
      </p:sp>
      <p:pic>
        <p:nvPicPr>
          <p:cNvPr id="35846" name="Picture 6" descr="E:\FormationDI\Images\ecoute.gif">
            <a:hlinkClick r:id="" action="ppaction://noaction" highlightClick="1">
              <a:snd r:embed="rId3" name="G03-classe18.wav"/>
            </a:hlinkClick>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5300" y="6122988"/>
            <a:ext cx="284163" cy="284162"/>
          </a:xfrm>
          <a:prstGeom prst="rect">
            <a:avLst/>
          </a:prstGeom>
          <a:noFill/>
          <a:extLst>
            <a:ext uri="{909E8E84-426E-40DD-AFC4-6F175D3DCCD1}">
              <a14:hiddenFill xmlns:a14="http://schemas.microsoft.com/office/drawing/2010/main">
                <a:solidFill>
                  <a:srgbClr val="FFFFFF"/>
                </a:solidFill>
              </a14:hiddenFill>
            </a:ext>
          </a:extLst>
        </p:spPr>
      </p:pic>
      <p:sp>
        <p:nvSpPr>
          <p:cNvPr id="35847" name="Rectangle 7"/>
          <p:cNvSpPr>
            <a:spLocks noGrp="1" noChangeArrowheads="1"/>
          </p:cNvSpPr>
          <p:nvPr>
            <p:ph type="title"/>
          </p:nvPr>
        </p:nvSpPr>
        <p:spPr>
          <a:xfrm>
            <a:off x="282575" y="228600"/>
            <a:ext cx="8861425"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br>
              <a:rPr lang="fr-FR" sz="2400">
                <a:solidFill>
                  <a:schemeClr val="tx1"/>
                </a:solidFill>
                <a:latin typeface="Myriad Pro" pitchFamily="34" charset="0"/>
              </a:rPr>
            </a:br>
            <a:r>
              <a:rPr lang="fr-FR" sz="2400">
                <a:solidFill>
                  <a:schemeClr val="tx1"/>
                </a:solidFill>
                <a:latin typeface="Myriad Pro" pitchFamily="34" charset="0"/>
              </a:rPr>
              <a:t> </a:t>
            </a:r>
            <a:r>
              <a:rPr lang="fr-FR" sz="2400" b="1">
                <a:solidFill>
                  <a:schemeClr val="tx1"/>
                </a:solidFill>
              </a:rPr>
              <a:t>Stéréotype de classe: </a:t>
            </a:r>
            <a:r>
              <a:rPr lang="fr-FR" sz="2400">
                <a:solidFill>
                  <a:schemeClr val="tx1"/>
                </a:solidFill>
                <a:latin typeface="Myriad Pro" pitchFamily="34" charset="0"/>
              </a:rPr>
              <a:t>Autres stéréotypes</a:t>
            </a:r>
          </a:p>
        </p:txBody>
      </p:sp>
    </p:spTree>
    <p:extLst>
      <p:ext uri="{BB962C8B-B14F-4D97-AF65-F5344CB8AC3E}">
        <p14:creationId xmlns:p14="http://schemas.microsoft.com/office/powerpoint/2010/main" val="85192412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847"/>
                                        </p:tgtEl>
                                        <p:attrNameLst>
                                          <p:attrName>style.visibility</p:attrName>
                                        </p:attrNameLst>
                                      </p:cBhvr>
                                      <p:to>
                                        <p:strVal val="visible"/>
                                      </p:to>
                                    </p:set>
                                    <p:anim calcmode="lin" valueType="num">
                                      <p:cBhvr additive="base">
                                        <p:cTn id="7" dur="500" fill="hold"/>
                                        <p:tgtEl>
                                          <p:spTgt spid="35847"/>
                                        </p:tgtEl>
                                        <p:attrNameLst>
                                          <p:attrName>ppt_x</p:attrName>
                                        </p:attrNameLst>
                                      </p:cBhvr>
                                      <p:tavLst>
                                        <p:tav tm="0">
                                          <p:val>
                                            <p:strVal val="0-#ppt_w/2"/>
                                          </p:val>
                                        </p:tav>
                                        <p:tav tm="100000">
                                          <p:val>
                                            <p:strVal val="#ppt_x"/>
                                          </p:val>
                                        </p:tav>
                                      </p:tavLst>
                                    </p:anim>
                                    <p:anim calcmode="lin" valueType="num">
                                      <p:cBhvr additive="base">
                                        <p:cTn id="8" dur="500" fill="hold"/>
                                        <p:tgtEl>
                                          <p:spTgt spid="3584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8.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842"/>
                                        </p:tgtEl>
                                        <p:attrNameLst>
                                          <p:attrName>style.visibility</p:attrName>
                                        </p:attrNameLst>
                                      </p:cBhvr>
                                      <p:to>
                                        <p:strVal val="visible"/>
                                      </p:to>
                                    </p:set>
                                    <p:anim calcmode="lin" valueType="num">
                                      <p:cBhvr additive="base">
                                        <p:cTn id="12" dur="500" fill="hold"/>
                                        <p:tgtEl>
                                          <p:spTgt spid="35842"/>
                                        </p:tgtEl>
                                        <p:attrNameLst>
                                          <p:attrName>ppt_x</p:attrName>
                                        </p:attrNameLst>
                                      </p:cBhvr>
                                      <p:tavLst>
                                        <p:tav tm="0">
                                          <p:val>
                                            <p:strVal val="0-#ppt_w/2"/>
                                          </p:val>
                                        </p:tav>
                                        <p:tav tm="100000">
                                          <p:val>
                                            <p:strVal val="#ppt_x"/>
                                          </p:val>
                                        </p:tav>
                                      </p:tavLst>
                                    </p:anim>
                                    <p:anim calcmode="lin" valueType="num">
                                      <p:cBhvr additive="base">
                                        <p:cTn id="13" dur="500" fill="hold"/>
                                        <p:tgtEl>
                                          <p:spTgt spid="358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P spid="3584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3200" b="0">
                <a:solidFill>
                  <a:schemeClr val="tx1">
                    <a:lumMod val="95000"/>
                    <a:lumOff val="5000"/>
                  </a:schemeClr>
                </a:solidFill>
                <a:latin typeface="Myriad Pro" pitchFamily="34" charset="0"/>
              </a:rPr>
              <a:t>Paquetage</a:t>
            </a:r>
            <a:endParaRPr lang="fr-FR" b="0">
              <a:solidFill>
                <a:schemeClr val="tx1">
                  <a:lumMod val="95000"/>
                  <a:lumOff val="5000"/>
                </a:schemeClr>
              </a:solidFill>
            </a:endParaRP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20236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74663" y="381000"/>
            <a:ext cx="8669337" cy="838200"/>
          </a:xfrm>
        </p:spPr>
        <p:txBody>
          <a:bodyPr/>
          <a:lstStyle/>
          <a:p>
            <a:r>
              <a:rPr lang="fr-FR" sz="2400">
                <a:solidFill>
                  <a:schemeClr val="tx1"/>
                </a:solidFill>
                <a:latin typeface="Myriad Pro" pitchFamily="34" charset="0"/>
              </a:rPr>
              <a:t>Paquetage</a:t>
            </a:r>
          </a:p>
        </p:txBody>
      </p:sp>
      <p:sp>
        <p:nvSpPr>
          <p:cNvPr id="79875" name="Rectangle 3"/>
          <p:cNvSpPr>
            <a:spLocks noGrp="1" noChangeArrowheads="1"/>
          </p:cNvSpPr>
          <p:nvPr>
            <p:ph type="body" idx="1"/>
          </p:nvPr>
        </p:nvSpPr>
        <p:spPr>
          <a:xfrm>
            <a:off x="1219200" y="1371600"/>
            <a:ext cx="7772400" cy="4114800"/>
          </a:xfrm>
          <a:ln/>
          <a:extLst>
            <a:ext uri="{91240B29-F687-4F45-9708-019B960494DF}">
              <a14:hiddenLine xmlns:a14="http://schemas.microsoft.com/office/drawing/2010/main" w="9525" cap="flat">
                <a:solidFill>
                  <a:srgbClr val="000000"/>
                </a:solidFill>
                <a:prstDash val="sysDot"/>
                <a:miter lim="800000"/>
                <a:headEnd/>
                <a:tailEnd/>
              </a14:hiddenLine>
            </a:ext>
          </a:extLst>
        </p:spPr>
        <p:txBody>
          <a:bodyPr/>
          <a:lstStyle/>
          <a:p>
            <a:pPr>
              <a:buFont typeface="Wingdings" pitchFamily="2" charset="2"/>
              <a:buChar char="Ø"/>
            </a:pPr>
            <a:r>
              <a:rPr lang="fr-FR" sz="1600">
                <a:latin typeface="Myriad Pro" pitchFamily="34" charset="0"/>
              </a:rPr>
              <a:t>Un paquetage ou package est un mécanisme servant à organiser des éléments en groupes.</a:t>
            </a:r>
            <a:br>
              <a:rPr lang="fr-FR" sz="1600">
                <a:latin typeface="Myriad Pro" pitchFamily="34" charset="0"/>
              </a:rPr>
            </a:br>
            <a:br>
              <a:rPr lang="fr-FR" sz="1600">
                <a:latin typeface="Myriad Pro" pitchFamily="34" charset="0"/>
              </a:rPr>
            </a:br>
            <a:br>
              <a:rPr lang="fr-FR" sz="1600">
                <a:latin typeface="Myriad Pro" pitchFamily="34" charset="0"/>
              </a:rPr>
            </a:br>
            <a:endParaRPr lang="fr-FR" sz="1600">
              <a:latin typeface="Myriad Pro" pitchFamily="34" charset="0"/>
            </a:endParaRPr>
          </a:p>
          <a:p>
            <a:pPr>
              <a:buFont typeface="Wingdings" pitchFamily="2" charset="2"/>
              <a:buNone/>
            </a:pPr>
            <a:endParaRPr lang="fr-FR" sz="1600">
              <a:solidFill>
                <a:srgbClr val="993300"/>
              </a:solidFill>
              <a:latin typeface="Myriad Pro" pitchFamily="34" charset="0"/>
            </a:endParaRPr>
          </a:p>
        </p:txBody>
      </p:sp>
      <p:sp>
        <p:nvSpPr>
          <p:cNvPr id="79876" name="Text Box 4"/>
          <p:cNvSpPr txBox="1">
            <a:spLocks noChangeArrowheads="1"/>
          </p:cNvSpPr>
          <p:nvPr/>
        </p:nvSpPr>
        <p:spPr bwMode="auto">
          <a:xfrm>
            <a:off x="762000" y="22098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fr-FR" sz="2400">
              <a:solidFill>
                <a:srgbClr val="0033CC"/>
              </a:solidFill>
              <a:latin typeface="Times New Roman" pitchFamily="18" charset="0"/>
            </a:endParaRPr>
          </a:p>
        </p:txBody>
      </p:sp>
      <p:grpSp>
        <p:nvGrpSpPr>
          <p:cNvPr id="79877" name="Group 5"/>
          <p:cNvGrpSpPr>
            <a:grpSpLocks/>
          </p:cNvGrpSpPr>
          <p:nvPr/>
        </p:nvGrpSpPr>
        <p:grpSpPr bwMode="auto">
          <a:xfrm>
            <a:off x="6019800" y="1905000"/>
            <a:ext cx="1828800" cy="1371600"/>
            <a:chOff x="816" y="2112"/>
            <a:chExt cx="1824" cy="1140"/>
          </a:xfrm>
        </p:grpSpPr>
        <p:sp>
          <p:nvSpPr>
            <p:cNvPr id="79878"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79879" name="Line 7"/>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79880" name="Text Box 8"/>
          <p:cNvSpPr txBox="1">
            <a:spLocks noChangeArrowheads="1"/>
          </p:cNvSpPr>
          <p:nvPr/>
        </p:nvSpPr>
        <p:spPr bwMode="auto">
          <a:xfrm>
            <a:off x="6248400" y="2514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IHM</a:t>
            </a:r>
          </a:p>
        </p:txBody>
      </p:sp>
      <p:grpSp>
        <p:nvGrpSpPr>
          <p:cNvPr id="79881" name="Group 9"/>
          <p:cNvGrpSpPr>
            <a:grpSpLocks/>
          </p:cNvGrpSpPr>
          <p:nvPr/>
        </p:nvGrpSpPr>
        <p:grpSpPr bwMode="auto">
          <a:xfrm>
            <a:off x="3429000" y="4191000"/>
            <a:ext cx="1828800" cy="1371600"/>
            <a:chOff x="816" y="2112"/>
            <a:chExt cx="1824" cy="1140"/>
          </a:xfrm>
        </p:grpSpPr>
        <p:sp>
          <p:nvSpPr>
            <p:cNvPr id="79882"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79883" name="Line 11"/>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79884" name="Text Box 12"/>
          <p:cNvSpPr txBox="1">
            <a:spLocks noChangeArrowheads="1"/>
          </p:cNvSpPr>
          <p:nvPr/>
        </p:nvSpPr>
        <p:spPr bwMode="auto">
          <a:xfrm>
            <a:off x="3657600" y="4800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Interface</a:t>
            </a:r>
          </a:p>
        </p:txBody>
      </p:sp>
      <p:grpSp>
        <p:nvGrpSpPr>
          <p:cNvPr id="79885" name="Group 13"/>
          <p:cNvGrpSpPr>
            <a:grpSpLocks/>
          </p:cNvGrpSpPr>
          <p:nvPr/>
        </p:nvGrpSpPr>
        <p:grpSpPr bwMode="auto">
          <a:xfrm>
            <a:off x="6172200" y="4114800"/>
            <a:ext cx="1828800" cy="1371600"/>
            <a:chOff x="816" y="2112"/>
            <a:chExt cx="1824" cy="1140"/>
          </a:xfrm>
        </p:grpSpPr>
        <p:sp>
          <p:nvSpPr>
            <p:cNvPr id="79886"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79887" name="Line 15"/>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79888" name="Text Box 16"/>
          <p:cNvSpPr txBox="1">
            <a:spLocks noChangeArrowheads="1"/>
          </p:cNvSpPr>
          <p:nvPr/>
        </p:nvSpPr>
        <p:spPr bwMode="auto">
          <a:xfrm>
            <a:off x="6248400" y="4724400"/>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Règles métiers</a:t>
            </a:r>
          </a:p>
        </p:txBody>
      </p:sp>
      <p:sp>
        <p:nvSpPr>
          <p:cNvPr id="79889" name="Line 17"/>
          <p:cNvSpPr>
            <a:spLocks noChangeShapeType="1"/>
          </p:cNvSpPr>
          <p:nvPr/>
        </p:nvSpPr>
        <p:spPr bwMode="auto">
          <a:xfrm>
            <a:off x="5257800" y="4953000"/>
            <a:ext cx="914400" cy="0"/>
          </a:xfrm>
          <a:prstGeom prst="line">
            <a:avLst/>
          </a:prstGeom>
          <a:noFill/>
          <a:ln w="28575">
            <a:solidFill>
              <a:srgbClr val="0066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9894" name="Rectangle 22"/>
          <p:cNvSpPr>
            <a:spLocks noChangeArrowheads="1"/>
          </p:cNvSpPr>
          <p:nvPr/>
        </p:nvSpPr>
        <p:spPr bwMode="auto">
          <a:xfrm>
            <a:off x="1219200" y="2514600"/>
            <a:ext cx="7772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FR">
              <a:solidFill>
                <a:srgbClr val="993300"/>
              </a:solidFill>
              <a:latin typeface="Times New Roman" pitchFamily="18" charset="0"/>
            </a:endParaRPr>
          </a:p>
          <a:p>
            <a:pPr marL="342900" indent="-342900">
              <a:spcBef>
                <a:spcPct val="20000"/>
              </a:spcBef>
              <a:buClr>
                <a:srgbClr val="D8C9B4"/>
              </a:buClr>
              <a:buFont typeface="Wingdings" pitchFamily="2" charset="2"/>
              <a:buChar char="Ø"/>
            </a:pPr>
            <a:r>
              <a:rPr lang="fr-FR" sz="1600">
                <a:latin typeface="Myriad Pro" pitchFamily="34" charset="0"/>
              </a:rPr>
              <a:t>Les packages peuvent être mis en relation</a:t>
            </a:r>
            <a:br>
              <a:rPr lang="fr-FR" sz="1400">
                <a:latin typeface="Times New Roman" pitchFamily="18" charset="0"/>
              </a:rPr>
            </a:br>
            <a:endParaRPr lang="fr-FR" sz="1400">
              <a:latin typeface="Times New Roman" pitchFamily="18" charset="0"/>
            </a:endParaRPr>
          </a:p>
        </p:txBody>
      </p:sp>
    </p:spTree>
    <p:extLst>
      <p:ext uri="{BB962C8B-B14F-4D97-AF65-F5344CB8AC3E}">
        <p14:creationId xmlns:p14="http://schemas.microsoft.com/office/powerpoint/2010/main" val="262179358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0-#ppt_w/2"/>
                                          </p:val>
                                        </p:tav>
                                        <p:tav tm="100000">
                                          <p:val>
                                            <p:strVal val="#ppt_x"/>
                                          </p:val>
                                        </p:tav>
                                      </p:tavLst>
                                    </p:anim>
                                    <p:anim calcmode="lin" valueType="num">
                                      <p:cBhvr additive="base">
                                        <p:cTn id="8" dur="500" fill="hold"/>
                                        <p:tgtEl>
                                          <p:spTgt spid="7987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30.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9875">
                                            <p:txEl>
                                              <p:pRg st="0" end="0"/>
                                            </p:txEl>
                                          </p:spTgt>
                                        </p:tgtEl>
                                        <p:attrNameLst>
                                          <p:attrName>style.visibility</p:attrName>
                                        </p:attrNameLst>
                                      </p:cBhvr>
                                      <p:to>
                                        <p:strVal val="visible"/>
                                      </p:to>
                                    </p:set>
                                    <p:anim calcmode="lin" valueType="num">
                                      <p:cBhvr additive="base">
                                        <p:cTn id="12" dur="500" fill="hold"/>
                                        <p:tgtEl>
                                          <p:spTgt spid="7987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9875">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7000"/>
                                  </p:stCondLst>
                                  <p:childTnLst>
                                    <p:set>
                                      <p:cBhvr>
                                        <p:cTn id="16" dur="1" fill="hold">
                                          <p:stCondLst>
                                            <p:cond delay="0"/>
                                          </p:stCondLst>
                                        </p:cTn>
                                        <p:tgtEl>
                                          <p:spTgt spid="79877"/>
                                        </p:tgtEl>
                                        <p:attrNameLst>
                                          <p:attrName>style.visibility</p:attrName>
                                        </p:attrNameLst>
                                      </p:cBhvr>
                                      <p:to>
                                        <p:strVal val="visible"/>
                                      </p:to>
                                    </p:set>
                                    <p:anim calcmode="lin" valueType="num">
                                      <p:cBhvr additive="base">
                                        <p:cTn id="17" dur="500" fill="hold"/>
                                        <p:tgtEl>
                                          <p:spTgt spid="79877"/>
                                        </p:tgtEl>
                                        <p:attrNameLst>
                                          <p:attrName>ppt_x</p:attrName>
                                        </p:attrNameLst>
                                      </p:cBhvr>
                                      <p:tavLst>
                                        <p:tav tm="0">
                                          <p:val>
                                            <p:strVal val="0-#ppt_w/2"/>
                                          </p:val>
                                        </p:tav>
                                        <p:tav tm="100000">
                                          <p:val>
                                            <p:strVal val="#ppt_x"/>
                                          </p:val>
                                        </p:tav>
                                      </p:tavLst>
                                    </p:anim>
                                    <p:anim calcmode="lin" valueType="num">
                                      <p:cBhvr additive="base">
                                        <p:cTn id="18" dur="500" fill="hold"/>
                                        <p:tgtEl>
                                          <p:spTgt spid="7987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8500"/>
                            </p:stCondLst>
                            <p:childTnLst>
                              <p:par>
                                <p:cTn id="20" presetID="2" presetClass="entr" presetSubtype="8" fill="hold" grpId="0" nodeType="afterEffect">
                                  <p:stCondLst>
                                    <p:cond delay="0"/>
                                  </p:stCondLst>
                                  <p:childTnLst>
                                    <p:set>
                                      <p:cBhvr>
                                        <p:cTn id="21" dur="1" fill="hold">
                                          <p:stCondLst>
                                            <p:cond delay="0"/>
                                          </p:stCondLst>
                                        </p:cTn>
                                        <p:tgtEl>
                                          <p:spTgt spid="79880"/>
                                        </p:tgtEl>
                                        <p:attrNameLst>
                                          <p:attrName>style.visibility</p:attrName>
                                        </p:attrNameLst>
                                      </p:cBhvr>
                                      <p:to>
                                        <p:strVal val="visible"/>
                                      </p:to>
                                    </p:set>
                                    <p:anim calcmode="lin" valueType="num">
                                      <p:cBhvr additive="base">
                                        <p:cTn id="22" dur="500" fill="hold"/>
                                        <p:tgtEl>
                                          <p:spTgt spid="79880"/>
                                        </p:tgtEl>
                                        <p:attrNameLst>
                                          <p:attrName>ppt_x</p:attrName>
                                        </p:attrNameLst>
                                      </p:cBhvr>
                                      <p:tavLst>
                                        <p:tav tm="0">
                                          <p:val>
                                            <p:strVal val="0-#ppt_w/2"/>
                                          </p:val>
                                        </p:tav>
                                        <p:tav tm="100000">
                                          <p:val>
                                            <p:strVal val="#ppt_x"/>
                                          </p:val>
                                        </p:tav>
                                      </p:tavLst>
                                    </p:anim>
                                    <p:anim calcmode="lin" valueType="num">
                                      <p:cBhvr additive="base">
                                        <p:cTn id="23" dur="500" fill="hold"/>
                                        <p:tgtEl>
                                          <p:spTgt spid="79880"/>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9000"/>
                            </p:stCondLst>
                            <p:childTnLst>
                              <p:par>
                                <p:cTn id="25" presetID="2" presetClass="entr" presetSubtype="8" fill="hold" grpId="0" nodeType="afterEffect">
                                  <p:stCondLst>
                                    <p:cond delay="17000"/>
                                  </p:stCondLst>
                                  <p:childTnLst>
                                    <p:set>
                                      <p:cBhvr>
                                        <p:cTn id="26" dur="1" fill="hold">
                                          <p:stCondLst>
                                            <p:cond delay="0"/>
                                          </p:stCondLst>
                                        </p:cTn>
                                        <p:tgtEl>
                                          <p:spTgt spid="79894"/>
                                        </p:tgtEl>
                                        <p:attrNameLst>
                                          <p:attrName>style.visibility</p:attrName>
                                        </p:attrNameLst>
                                      </p:cBhvr>
                                      <p:to>
                                        <p:strVal val="visible"/>
                                      </p:to>
                                    </p:set>
                                    <p:anim calcmode="lin" valueType="num">
                                      <p:cBhvr additive="base">
                                        <p:cTn id="27" dur="500" fill="hold"/>
                                        <p:tgtEl>
                                          <p:spTgt spid="79894"/>
                                        </p:tgtEl>
                                        <p:attrNameLst>
                                          <p:attrName>ppt_x</p:attrName>
                                        </p:attrNameLst>
                                      </p:cBhvr>
                                      <p:tavLst>
                                        <p:tav tm="0">
                                          <p:val>
                                            <p:strVal val="0-#ppt_w/2"/>
                                          </p:val>
                                        </p:tav>
                                        <p:tav tm="100000">
                                          <p:val>
                                            <p:strVal val="#ppt_x"/>
                                          </p:val>
                                        </p:tav>
                                      </p:tavLst>
                                    </p:anim>
                                    <p:anim calcmode="lin" valueType="num">
                                      <p:cBhvr additive="base">
                                        <p:cTn id="28" dur="500" fill="hold"/>
                                        <p:tgtEl>
                                          <p:spTgt spid="79894"/>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6500"/>
                            </p:stCondLst>
                            <p:childTnLst>
                              <p:par>
                                <p:cTn id="30" presetID="2" presetClass="entr" presetSubtype="8" fill="hold" nodeType="afterEffect">
                                  <p:stCondLst>
                                    <p:cond delay="9000"/>
                                  </p:stCondLst>
                                  <p:childTnLst>
                                    <p:set>
                                      <p:cBhvr>
                                        <p:cTn id="31" dur="1" fill="hold">
                                          <p:stCondLst>
                                            <p:cond delay="0"/>
                                          </p:stCondLst>
                                        </p:cTn>
                                        <p:tgtEl>
                                          <p:spTgt spid="79881"/>
                                        </p:tgtEl>
                                        <p:attrNameLst>
                                          <p:attrName>style.visibility</p:attrName>
                                        </p:attrNameLst>
                                      </p:cBhvr>
                                      <p:to>
                                        <p:strVal val="visible"/>
                                      </p:to>
                                    </p:set>
                                    <p:anim calcmode="lin" valueType="num">
                                      <p:cBhvr additive="base">
                                        <p:cTn id="32" dur="500" fill="hold"/>
                                        <p:tgtEl>
                                          <p:spTgt spid="79881"/>
                                        </p:tgtEl>
                                        <p:attrNameLst>
                                          <p:attrName>ppt_x</p:attrName>
                                        </p:attrNameLst>
                                      </p:cBhvr>
                                      <p:tavLst>
                                        <p:tav tm="0">
                                          <p:val>
                                            <p:strVal val="0-#ppt_w/2"/>
                                          </p:val>
                                        </p:tav>
                                        <p:tav tm="100000">
                                          <p:val>
                                            <p:strVal val="#ppt_x"/>
                                          </p:val>
                                        </p:tav>
                                      </p:tavLst>
                                    </p:anim>
                                    <p:anim calcmode="lin" valueType="num">
                                      <p:cBhvr additive="base">
                                        <p:cTn id="33" dur="500" fill="hold"/>
                                        <p:tgtEl>
                                          <p:spTgt spid="79881"/>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6000"/>
                            </p:stCondLst>
                            <p:childTnLst>
                              <p:par>
                                <p:cTn id="35" presetID="2" presetClass="entr" presetSubtype="8" fill="hold" grpId="0" nodeType="afterEffect">
                                  <p:stCondLst>
                                    <p:cond delay="0"/>
                                  </p:stCondLst>
                                  <p:childTnLst>
                                    <p:set>
                                      <p:cBhvr>
                                        <p:cTn id="36" dur="1" fill="hold">
                                          <p:stCondLst>
                                            <p:cond delay="0"/>
                                          </p:stCondLst>
                                        </p:cTn>
                                        <p:tgtEl>
                                          <p:spTgt spid="79884"/>
                                        </p:tgtEl>
                                        <p:attrNameLst>
                                          <p:attrName>style.visibility</p:attrName>
                                        </p:attrNameLst>
                                      </p:cBhvr>
                                      <p:to>
                                        <p:strVal val="visible"/>
                                      </p:to>
                                    </p:set>
                                    <p:anim calcmode="lin" valueType="num">
                                      <p:cBhvr additive="base">
                                        <p:cTn id="37" dur="500" fill="hold"/>
                                        <p:tgtEl>
                                          <p:spTgt spid="79884"/>
                                        </p:tgtEl>
                                        <p:attrNameLst>
                                          <p:attrName>ppt_x</p:attrName>
                                        </p:attrNameLst>
                                      </p:cBhvr>
                                      <p:tavLst>
                                        <p:tav tm="0">
                                          <p:val>
                                            <p:strVal val="0-#ppt_w/2"/>
                                          </p:val>
                                        </p:tav>
                                        <p:tav tm="100000">
                                          <p:val>
                                            <p:strVal val="#ppt_x"/>
                                          </p:val>
                                        </p:tav>
                                      </p:tavLst>
                                    </p:anim>
                                    <p:anim calcmode="lin" valueType="num">
                                      <p:cBhvr additive="base">
                                        <p:cTn id="38" dur="500" fill="hold"/>
                                        <p:tgtEl>
                                          <p:spTgt spid="79884"/>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6500"/>
                            </p:stCondLst>
                            <p:childTnLst>
                              <p:par>
                                <p:cTn id="40" presetID="2" presetClass="entr" presetSubtype="8" fill="hold" nodeType="afterEffect">
                                  <p:stCondLst>
                                    <p:cond delay="0"/>
                                  </p:stCondLst>
                                  <p:childTnLst>
                                    <p:set>
                                      <p:cBhvr>
                                        <p:cTn id="41" dur="1" fill="hold">
                                          <p:stCondLst>
                                            <p:cond delay="0"/>
                                          </p:stCondLst>
                                        </p:cTn>
                                        <p:tgtEl>
                                          <p:spTgt spid="79885"/>
                                        </p:tgtEl>
                                        <p:attrNameLst>
                                          <p:attrName>style.visibility</p:attrName>
                                        </p:attrNameLst>
                                      </p:cBhvr>
                                      <p:to>
                                        <p:strVal val="visible"/>
                                      </p:to>
                                    </p:set>
                                    <p:anim calcmode="lin" valueType="num">
                                      <p:cBhvr additive="base">
                                        <p:cTn id="42" dur="500" fill="hold"/>
                                        <p:tgtEl>
                                          <p:spTgt spid="79885"/>
                                        </p:tgtEl>
                                        <p:attrNameLst>
                                          <p:attrName>ppt_x</p:attrName>
                                        </p:attrNameLst>
                                      </p:cBhvr>
                                      <p:tavLst>
                                        <p:tav tm="0">
                                          <p:val>
                                            <p:strVal val="0-#ppt_w/2"/>
                                          </p:val>
                                        </p:tav>
                                        <p:tav tm="100000">
                                          <p:val>
                                            <p:strVal val="#ppt_x"/>
                                          </p:val>
                                        </p:tav>
                                      </p:tavLst>
                                    </p:anim>
                                    <p:anim calcmode="lin" valueType="num">
                                      <p:cBhvr additive="base">
                                        <p:cTn id="43" dur="500" fill="hold"/>
                                        <p:tgtEl>
                                          <p:spTgt spid="79885"/>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37000"/>
                            </p:stCondLst>
                            <p:childTnLst>
                              <p:par>
                                <p:cTn id="45" presetID="2" presetClass="entr" presetSubtype="8" fill="hold" grpId="0" nodeType="afterEffect">
                                  <p:stCondLst>
                                    <p:cond delay="0"/>
                                  </p:stCondLst>
                                  <p:childTnLst>
                                    <p:set>
                                      <p:cBhvr>
                                        <p:cTn id="46" dur="1" fill="hold">
                                          <p:stCondLst>
                                            <p:cond delay="0"/>
                                          </p:stCondLst>
                                        </p:cTn>
                                        <p:tgtEl>
                                          <p:spTgt spid="79888"/>
                                        </p:tgtEl>
                                        <p:attrNameLst>
                                          <p:attrName>style.visibility</p:attrName>
                                        </p:attrNameLst>
                                      </p:cBhvr>
                                      <p:to>
                                        <p:strVal val="visible"/>
                                      </p:to>
                                    </p:set>
                                    <p:anim calcmode="lin" valueType="num">
                                      <p:cBhvr additive="base">
                                        <p:cTn id="47" dur="500" fill="hold"/>
                                        <p:tgtEl>
                                          <p:spTgt spid="79888"/>
                                        </p:tgtEl>
                                        <p:attrNameLst>
                                          <p:attrName>ppt_x</p:attrName>
                                        </p:attrNameLst>
                                      </p:cBhvr>
                                      <p:tavLst>
                                        <p:tav tm="0">
                                          <p:val>
                                            <p:strVal val="0-#ppt_w/2"/>
                                          </p:val>
                                        </p:tav>
                                        <p:tav tm="100000">
                                          <p:val>
                                            <p:strVal val="#ppt_x"/>
                                          </p:val>
                                        </p:tav>
                                      </p:tavLst>
                                    </p:anim>
                                    <p:anim calcmode="lin" valueType="num">
                                      <p:cBhvr additive="base">
                                        <p:cTn id="48" dur="500" fill="hold"/>
                                        <p:tgtEl>
                                          <p:spTgt spid="79888"/>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37500"/>
                            </p:stCondLst>
                            <p:childTnLst>
                              <p:par>
                                <p:cTn id="50" presetID="2" presetClass="entr" presetSubtype="8" fill="hold" grpId="0" nodeType="afterEffect">
                                  <p:stCondLst>
                                    <p:cond delay="0"/>
                                  </p:stCondLst>
                                  <p:childTnLst>
                                    <p:set>
                                      <p:cBhvr>
                                        <p:cTn id="51" dur="1" fill="hold">
                                          <p:stCondLst>
                                            <p:cond delay="0"/>
                                          </p:stCondLst>
                                        </p:cTn>
                                        <p:tgtEl>
                                          <p:spTgt spid="79889"/>
                                        </p:tgtEl>
                                        <p:attrNameLst>
                                          <p:attrName>style.visibility</p:attrName>
                                        </p:attrNameLst>
                                      </p:cBhvr>
                                      <p:to>
                                        <p:strVal val="visible"/>
                                      </p:to>
                                    </p:set>
                                    <p:anim calcmode="lin" valueType="num">
                                      <p:cBhvr additive="base">
                                        <p:cTn id="52" dur="500" fill="hold"/>
                                        <p:tgtEl>
                                          <p:spTgt spid="79889"/>
                                        </p:tgtEl>
                                        <p:attrNameLst>
                                          <p:attrName>ppt_x</p:attrName>
                                        </p:attrNameLst>
                                      </p:cBhvr>
                                      <p:tavLst>
                                        <p:tav tm="0">
                                          <p:val>
                                            <p:strVal val="0-#ppt_w/2"/>
                                          </p:val>
                                        </p:tav>
                                        <p:tav tm="100000">
                                          <p:val>
                                            <p:strVal val="#ppt_x"/>
                                          </p:val>
                                        </p:tav>
                                      </p:tavLst>
                                    </p:anim>
                                    <p:anim calcmode="lin" valueType="num">
                                      <p:cBhvr additive="base">
                                        <p:cTn id="53" dur="500" fill="hold"/>
                                        <p:tgtEl>
                                          <p:spTgt spid="798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utoUpdateAnimBg="0"/>
      <p:bldP spid="79875" grpId="0" build="p" autoUpdateAnimBg="0" advAuto="0"/>
      <p:bldP spid="79880" grpId="0" autoUpdateAnimBg="0"/>
      <p:bldP spid="79884" grpId="0" autoUpdateAnimBg="0"/>
      <p:bldP spid="79888" grpId="0" autoUpdateAnimBg="0"/>
      <p:bldP spid="79889" grpId="0" animBg="1"/>
      <p:bldP spid="7989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762000" y="22098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fr-FR" sz="2400">
              <a:solidFill>
                <a:srgbClr val="0033CC"/>
              </a:solidFill>
              <a:latin typeface="Times New Roman" pitchFamily="18" charset="0"/>
            </a:endParaRPr>
          </a:p>
        </p:txBody>
      </p:sp>
      <p:grpSp>
        <p:nvGrpSpPr>
          <p:cNvPr id="81923" name="Group 3"/>
          <p:cNvGrpSpPr>
            <a:grpSpLocks/>
          </p:cNvGrpSpPr>
          <p:nvPr/>
        </p:nvGrpSpPr>
        <p:grpSpPr bwMode="auto">
          <a:xfrm>
            <a:off x="1409700" y="2247900"/>
            <a:ext cx="1828800" cy="1371600"/>
            <a:chOff x="816" y="2112"/>
            <a:chExt cx="1824" cy="1140"/>
          </a:xfrm>
        </p:grpSpPr>
        <p:sp>
          <p:nvSpPr>
            <p:cNvPr id="81924"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81925" name="Line 5"/>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1926" name="Text Box 6"/>
          <p:cNvSpPr txBox="1">
            <a:spLocks noChangeArrowheads="1"/>
          </p:cNvSpPr>
          <p:nvPr/>
        </p:nvSpPr>
        <p:spPr bwMode="auto">
          <a:xfrm>
            <a:off x="1638300" y="2781300"/>
            <a:ext cx="1143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sz="1600">
                <a:solidFill>
                  <a:srgbClr val="993300"/>
                </a:solidFill>
                <a:latin typeface="Myriad Pro" pitchFamily="34" charset="0"/>
              </a:rPr>
              <a:t>Package</a:t>
            </a:r>
            <a:br>
              <a:rPr lang="fr-FR" sz="1600">
                <a:solidFill>
                  <a:srgbClr val="993300"/>
                </a:solidFill>
                <a:latin typeface="Myriad Pro" pitchFamily="34" charset="0"/>
              </a:rPr>
            </a:br>
            <a:r>
              <a:rPr lang="fr-FR" sz="1600">
                <a:solidFill>
                  <a:srgbClr val="993300"/>
                </a:solidFill>
                <a:latin typeface="Myriad Pro" pitchFamily="34" charset="0"/>
              </a:rPr>
              <a:t>A</a:t>
            </a:r>
          </a:p>
        </p:txBody>
      </p:sp>
      <p:grpSp>
        <p:nvGrpSpPr>
          <p:cNvPr id="81927" name="Group 7"/>
          <p:cNvGrpSpPr>
            <a:grpSpLocks/>
          </p:cNvGrpSpPr>
          <p:nvPr/>
        </p:nvGrpSpPr>
        <p:grpSpPr bwMode="auto">
          <a:xfrm>
            <a:off x="1181100" y="4533900"/>
            <a:ext cx="1828800" cy="1371600"/>
            <a:chOff x="816" y="2112"/>
            <a:chExt cx="1824" cy="1140"/>
          </a:xfrm>
        </p:grpSpPr>
        <p:sp>
          <p:nvSpPr>
            <p:cNvPr id="81928"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81929" name="Line 9"/>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1930" name="Text Box 10"/>
          <p:cNvSpPr txBox="1">
            <a:spLocks noChangeArrowheads="1"/>
          </p:cNvSpPr>
          <p:nvPr/>
        </p:nvSpPr>
        <p:spPr bwMode="auto">
          <a:xfrm>
            <a:off x="1409700" y="5143500"/>
            <a:ext cx="1143000" cy="641350"/>
          </a:xfrm>
          <a:prstGeom prst="rect">
            <a:avLst/>
          </a:prstGeom>
          <a:noFill/>
          <a:ln>
            <a:noFill/>
          </a:ln>
          <a:effectLst/>
          <a:extLst>
            <a:ext uri="{909E8E84-426E-40DD-AFC4-6F175D3DCCD1}">
              <a14:hiddenFill xmlns:a14="http://schemas.microsoft.com/office/drawing/2010/main">
                <a:solidFill>
                  <a:srgbClr val="FFAB57"/>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X</a:t>
            </a:r>
          </a:p>
        </p:txBody>
      </p:sp>
      <p:grpSp>
        <p:nvGrpSpPr>
          <p:cNvPr id="81931" name="Group 11"/>
          <p:cNvGrpSpPr>
            <a:grpSpLocks/>
          </p:cNvGrpSpPr>
          <p:nvPr/>
        </p:nvGrpSpPr>
        <p:grpSpPr bwMode="auto">
          <a:xfrm>
            <a:off x="4991100" y="2247900"/>
            <a:ext cx="1828800" cy="1371600"/>
            <a:chOff x="816" y="2112"/>
            <a:chExt cx="1824" cy="1140"/>
          </a:xfrm>
        </p:grpSpPr>
        <p:sp>
          <p:nvSpPr>
            <p:cNvPr id="81932"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81933" name="Line 13"/>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1934" name="Text Box 14"/>
          <p:cNvSpPr txBox="1">
            <a:spLocks noChangeArrowheads="1"/>
          </p:cNvSpPr>
          <p:nvPr/>
        </p:nvSpPr>
        <p:spPr bwMode="auto">
          <a:xfrm>
            <a:off x="5067300" y="2781300"/>
            <a:ext cx="1676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sz="1600">
                <a:solidFill>
                  <a:srgbClr val="993300"/>
                </a:solidFill>
                <a:latin typeface="Myriad Pro" pitchFamily="34" charset="0"/>
              </a:rPr>
              <a:t>Package</a:t>
            </a:r>
            <a:br>
              <a:rPr lang="fr-FR" sz="1600">
                <a:solidFill>
                  <a:srgbClr val="993300"/>
                </a:solidFill>
                <a:latin typeface="Myriad Pro" pitchFamily="34" charset="0"/>
              </a:rPr>
            </a:br>
            <a:r>
              <a:rPr lang="fr-FR" sz="1600">
                <a:solidFill>
                  <a:srgbClr val="993300"/>
                </a:solidFill>
                <a:latin typeface="Myriad Pro" pitchFamily="34" charset="0"/>
              </a:rPr>
              <a:t>Règles métiers</a:t>
            </a:r>
          </a:p>
        </p:txBody>
      </p:sp>
      <p:sp>
        <p:nvSpPr>
          <p:cNvPr id="81935" name="Line 15"/>
          <p:cNvSpPr>
            <a:spLocks noChangeShapeType="1"/>
          </p:cNvSpPr>
          <p:nvPr/>
        </p:nvSpPr>
        <p:spPr bwMode="auto">
          <a:xfrm>
            <a:off x="3314700" y="3238500"/>
            <a:ext cx="1676400" cy="0"/>
          </a:xfrm>
          <a:prstGeom prst="line">
            <a:avLst/>
          </a:prstGeom>
          <a:noFill/>
          <a:ln w="28575">
            <a:solidFill>
              <a:srgbClr val="0066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6" name="Line 16"/>
          <p:cNvSpPr>
            <a:spLocks noChangeShapeType="1"/>
          </p:cNvSpPr>
          <p:nvPr/>
        </p:nvSpPr>
        <p:spPr bwMode="auto">
          <a:xfrm flipH="1">
            <a:off x="3238500" y="2324100"/>
            <a:ext cx="914400" cy="609600"/>
          </a:xfrm>
          <a:prstGeom prst="line">
            <a:avLst/>
          </a:prstGeom>
          <a:noFill/>
          <a:ln w="28575">
            <a:solidFill>
              <a:srgbClr val="0066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7" name="Line 17"/>
          <p:cNvSpPr>
            <a:spLocks noChangeShapeType="1"/>
          </p:cNvSpPr>
          <p:nvPr/>
        </p:nvSpPr>
        <p:spPr bwMode="auto">
          <a:xfrm>
            <a:off x="4152900" y="2324100"/>
            <a:ext cx="838200" cy="457200"/>
          </a:xfrm>
          <a:prstGeom prst="line">
            <a:avLst/>
          </a:prstGeom>
          <a:noFill/>
          <a:ln w="28575">
            <a:solidFill>
              <a:srgbClr val="00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8" name="Line 18"/>
          <p:cNvSpPr>
            <a:spLocks noChangeShapeType="1"/>
          </p:cNvSpPr>
          <p:nvPr/>
        </p:nvSpPr>
        <p:spPr bwMode="auto">
          <a:xfrm flipV="1">
            <a:off x="3009900" y="3619500"/>
            <a:ext cx="2590800" cy="1828800"/>
          </a:xfrm>
          <a:prstGeom prst="line">
            <a:avLst/>
          </a:prstGeom>
          <a:noFill/>
          <a:ln w="28575">
            <a:solidFill>
              <a:srgbClr val="006600"/>
            </a:solidFill>
            <a:prstDash val="sysDot"/>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9" name="AutoShape 19"/>
          <p:cNvSpPr>
            <a:spLocks noChangeArrowheads="1"/>
          </p:cNvSpPr>
          <p:nvPr/>
        </p:nvSpPr>
        <p:spPr bwMode="auto">
          <a:xfrm>
            <a:off x="4533900" y="1104900"/>
            <a:ext cx="1981200" cy="990600"/>
          </a:xfrm>
          <a:prstGeom prst="cloudCallout">
            <a:avLst>
              <a:gd name="adj1" fmla="val -41588"/>
              <a:gd name="adj2" fmla="val 79167"/>
            </a:avLst>
          </a:prstGeom>
          <a:solidFill>
            <a:srgbClr val="FFDCA3"/>
          </a:solidFill>
          <a:ln w="9525">
            <a:solidFill>
              <a:srgbClr val="FD7A03"/>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fr-FR" sz="1600">
                <a:solidFill>
                  <a:srgbClr val="993300"/>
                </a:solidFill>
                <a:latin typeface="Myriad Pro" pitchFamily="34" charset="0"/>
              </a:rPr>
              <a:t>Eviter le cycle de dépendance</a:t>
            </a:r>
          </a:p>
        </p:txBody>
      </p:sp>
      <p:sp>
        <p:nvSpPr>
          <p:cNvPr id="81944" name="Rectangle 24"/>
          <p:cNvSpPr>
            <a:spLocks noGrp="1" noChangeArrowheads="1"/>
          </p:cNvSpPr>
          <p:nvPr>
            <p:ph type="title"/>
          </p:nvPr>
        </p:nvSpPr>
        <p:spPr>
          <a:xfrm>
            <a:off x="282575" y="304800"/>
            <a:ext cx="8861425" cy="838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fr-FR" sz="2400">
                <a:solidFill>
                  <a:schemeClr val="tx1"/>
                </a:solidFill>
                <a:latin typeface="Myriad Pro" pitchFamily="34" charset="0"/>
              </a:rPr>
              <a:t>Paquetage</a:t>
            </a:r>
          </a:p>
        </p:txBody>
      </p:sp>
    </p:spTree>
    <p:extLst>
      <p:ext uri="{BB962C8B-B14F-4D97-AF65-F5344CB8AC3E}">
        <p14:creationId xmlns:p14="http://schemas.microsoft.com/office/powerpoint/2010/main" val="3850639258"/>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44"/>
                                        </p:tgtEl>
                                        <p:attrNameLst>
                                          <p:attrName>style.visibility</p:attrName>
                                        </p:attrNameLst>
                                      </p:cBhvr>
                                      <p:to>
                                        <p:strVal val="visible"/>
                                      </p:to>
                                    </p:set>
                                    <p:anim calcmode="lin" valueType="num">
                                      <p:cBhvr additive="base">
                                        <p:cTn id="7" dur="500" fill="hold"/>
                                        <p:tgtEl>
                                          <p:spTgt spid="81944"/>
                                        </p:tgtEl>
                                        <p:attrNameLst>
                                          <p:attrName>ppt_x</p:attrName>
                                        </p:attrNameLst>
                                      </p:cBhvr>
                                      <p:tavLst>
                                        <p:tav tm="0">
                                          <p:val>
                                            <p:strVal val="0-#ppt_w/2"/>
                                          </p:val>
                                        </p:tav>
                                        <p:tav tm="100000">
                                          <p:val>
                                            <p:strVal val="#ppt_x"/>
                                          </p:val>
                                        </p:tav>
                                      </p:tavLst>
                                    </p:anim>
                                    <p:anim calcmode="lin" valueType="num">
                                      <p:cBhvr additive="base">
                                        <p:cTn id="8" dur="500" fill="hold"/>
                                        <p:tgtEl>
                                          <p:spTgt spid="8194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31.wav"/>
                                        </p:tgtEl>
                                      </p:cMediaNode>
                                    </p:audio>
                                  </p:sub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81923"/>
                                        </p:tgtEl>
                                        <p:attrNameLst>
                                          <p:attrName>style.visibility</p:attrName>
                                        </p:attrNameLst>
                                      </p:cBhvr>
                                      <p:to>
                                        <p:strVal val="visible"/>
                                      </p:to>
                                    </p:set>
                                    <p:anim calcmode="lin" valueType="num">
                                      <p:cBhvr additive="base">
                                        <p:cTn id="12" dur="500" fill="hold"/>
                                        <p:tgtEl>
                                          <p:spTgt spid="81923"/>
                                        </p:tgtEl>
                                        <p:attrNameLst>
                                          <p:attrName>ppt_x</p:attrName>
                                        </p:attrNameLst>
                                      </p:cBhvr>
                                      <p:tavLst>
                                        <p:tav tm="0">
                                          <p:val>
                                            <p:strVal val="0-#ppt_w/2"/>
                                          </p:val>
                                        </p:tav>
                                        <p:tav tm="100000">
                                          <p:val>
                                            <p:strVal val="#ppt_x"/>
                                          </p:val>
                                        </p:tav>
                                      </p:tavLst>
                                    </p:anim>
                                    <p:anim calcmode="lin" valueType="num">
                                      <p:cBhvr additive="base">
                                        <p:cTn id="13" dur="500" fill="hold"/>
                                        <p:tgtEl>
                                          <p:spTgt spid="8192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1926"/>
                                        </p:tgtEl>
                                        <p:attrNameLst>
                                          <p:attrName>style.visibility</p:attrName>
                                        </p:attrNameLst>
                                      </p:cBhvr>
                                      <p:to>
                                        <p:strVal val="visible"/>
                                      </p:to>
                                    </p:set>
                                    <p:anim calcmode="lin" valueType="num">
                                      <p:cBhvr additive="base">
                                        <p:cTn id="17" dur="500" fill="hold"/>
                                        <p:tgtEl>
                                          <p:spTgt spid="81926"/>
                                        </p:tgtEl>
                                        <p:attrNameLst>
                                          <p:attrName>ppt_x</p:attrName>
                                        </p:attrNameLst>
                                      </p:cBhvr>
                                      <p:tavLst>
                                        <p:tav tm="0">
                                          <p:val>
                                            <p:strVal val="0-#ppt_w/2"/>
                                          </p:val>
                                        </p:tav>
                                        <p:tav tm="100000">
                                          <p:val>
                                            <p:strVal val="#ppt_x"/>
                                          </p:val>
                                        </p:tav>
                                      </p:tavLst>
                                    </p:anim>
                                    <p:anim calcmode="lin" valueType="num">
                                      <p:cBhvr additive="base">
                                        <p:cTn id="18" dur="500" fill="hold"/>
                                        <p:tgtEl>
                                          <p:spTgt spid="8192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nodeType="afterEffect">
                                  <p:stCondLst>
                                    <p:cond delay="0"/>
                                  </p:stCondLst>
                                  <p:childTnLst>
                                    <p:set>
                                      <p:cBhvr>
                                        <p:cTn id="21" dur="1" fill="hold">
                                          <p:stCondLst>
                                            <p:cond delay="0"/>
                                          </p:stCondLst>
                                        </p:cTn>
                                        <p:tgtEl>
                                          <p:spTgt spid="81927"/>
                                        </p:tgtEl>
                                        <p:attrNameLst>
                                          <p:attrName>style.visibility</p:attrName>
                                        </p:attrNameLst>
                                      </p:cBhvr>
                                      <p:to>
                                        <p:strVal val="visible"/>
                                      </p:to>
                                    </p:set>
                                    <p:anim calcmode="lin" valueType="num">
                                      <p:cBhvr additive="base">
                                        <p:cTn id="22" dur="500" fill="hold"/>
                                        <p:tgtEl>
                                          <p:spTgt spid="81927"/>
                                        </p:tgtEl>
                                        <p:attrNameLst>
                                          <p:attrName>ppt_x</p:attrName>
                                        </p:attrNameLst>
                                      </p:cBhvr>
                                      <p:tavLst>
                                        <p:tav tm="0">
                                          <p:val>
                                            <p:strVal val="0-#ppt_w/2"/>
                                          </p:val>
                                        </p:tav>
                                        <p:tav tm="100000">
                                          <p:val>
                                            <p:strVal val="#ppt_x"/>
                                          </p:val>
                                        </p:tav>
                                      </p:tavLst>
                                    </p:anim>
                                    <p:anim calcmode="lin" valueType="num">
                                      <p:cBhvr additive="base">
                                        <p:cTn id="23" dur="500" fill="hold"/>
                                        <p:tgtEl>
                                          <p:spTgt spid="81927"/>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81930"/>
                                        </p:tgtEl>
                                        <p:attrNameLst>
                                          <p:attrName>style.visibility</p:attrName>
                                        </p:attrNameLst>
                                      </p:cBhvr>
                                      <p:to>
                                        <p:strVal val="visible"/>
                                      </p:to>
                                    </p:set>
                                    <p:anim calcmode="lin" valueType="num">
                                      <p:cBhvr additive="base">
                                        <p:cTn id="27" dur="500" fill="hold"/>
                                        <p:tgtEl>
                                          <p:spTgt spid="81930"/>
                                        </p:tgtEl>
                                        <p:attrNameLst>
                                          <p:attrName>ppt_x</p:attrName>
                                        </p:attrNameLst>
                                      </p:cBhvr>
                                      <p:tavLst>
                                        <p:tav tm="0">
                                          <p:val>
                                            <p:strVal val="0-#ppt_w/2"/>
                                          </p:val>
                                        </p:tav>
                                        <p:tav tm="100000">
                                          <p:val>
                                            <p:strVal val="#ppt_x"/>
                                          </p:val>
                                        </p:tav>
                                      </p:tavLst>
                                    </p:anim>
                                    <p:anim calcmode="lin" valueType="num">
                                      <p:cBhvr additive="base">
                                        <p:cTn id="28" dur="500" fill="hold"/>
                                        <p:tgtEl>
                                          <p:spTgt spid="81930"/>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nodeType="afterEffect">
                                  <p:stCondLst>
                                    <p:cond delay="0"/>
                                  </p:stCondLst>
                                  <p:childTnLst>
                                    <p:set>
                                      <p:cBhvr>
                                        <p:cTn id="31" dur="1" fill="hold">
                                          <p:stCondLst>
                                            <p:cond delay="0"/>
                                          </p:stCondLst>
                                        </p:cTn>
                                        <p:tgtEl>
                                          <p:spTgt spid="81931"/>
                                        </p:tgtEl>
                                        <p:attrNameLst>
                                          <p:attrName>style.visibility</p:attrName>
                                        </p:attrNameLst>
                                      </p:cBhvr>
                                      <p:to>
                                        <p:strVal val="visible"/>
                                      </p:to>
                                    </p:set>
                                    <p:anim calcmode="lin" valueType="num">
                                      <p:cBhvr additive="base">
                                        <p:cTn id="32" dur="500" fill="hold"/>
                                        <p:tgtEl>
                                          <p:spTgt spid="81931"/>
                                        </p:tgtEl>
                                        <p:attrNameLst>
                                          <p:attrName>ppt_x</p:attrName>
                                        </p:attrNameLst>
                                      </p:cBhvr>
                                      <p:tavLst>
                                        <p:tav tm="0">
                                          <p:val>
                                            <p:strVal val="0-#ppt_w/2"/>
                                          </p:val>
                                        </p:tav>
                                        <p:tav tm="100000">
                                          <p:val>
                                            <p:strVal val="#ppt_x"/>
                                          </p:val>
                                        </p:tav>
                                      </p:tavLst>
                                    </p:anim>
                                    <p:anim calcmode="lin" valueType="num">
                                      <p:cBhvr additive="base">
                                        <p:cTn id="33" dur="500" fill="hold"/>
                                        <p:tgtEl>
                                          <p:spTgt spid="81931"/>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81934"/>
                                        </p:tgtEl>
                                        <p:attrNameLst>
                                          <p:attrName>style.visibility</p:attrName>
                                        </p:attrNameLst>
                                      </p:cBhvr>
                                      <p:to>
                                        <p:strVal val="visible"/>
                                      </p:to>
                                    </p:set>
                                    <p:anim calcmode="lin" valueType="num">
                                      <p:cBhvr additive="base">
                                        <p:cTn id="37" dur="500" fill="hold"/>
                                        <p:tgtEl>
                                          <p:spTgt spid="81934"/>
                                        </p:tgtEl>
                                        <p:attrNameLst>
                                          <p:attrName>ppt_x</p:attrName>
                                        </p:attrNameLst>
                                      </p:cBhvr>
                                      <p:tavLst>
                                        <p:tav tm="0">
                                          <p:val>
                                            <p:strVal val="0-#ppt_w/2"/>
                                          </p:val>
                                        </p:tav>
                                        <p:tav tm="100000">
                                          <p:val>
                                            <p:strVal val="#ppt_x"/>
                                          </p:val>
                                        </p:tav>
                                      </p:tavLst>
                                    </p:anim>
                                    <p:anim calcmode="lin" valueType="num">
                                      <p:cBhvr additive="base">
                                        <p:cTn id="38" dur="500" fill="hold"/>
                                        <p:tgtEl>
                                          <p:spTgt spid="81934"/>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81938"/>
                                        </p:tgtEl>
                                        <p:attrNameLst>
                                          <p:attrName>style.visibility</p:attrName>
                                        </p:attrNameLst>
                                      </p:cBhvr>
                                      <p:to>
                                        <p:strVal val="visible"/>
                                      </p:to>
                                    </p:set>
                                    <p:anim calcmode="lin" valueType="num">
                                      <p:cBhvr additive="base">
                                        <p:cTn id="42" dur="500" fill="hold"/>
                                        <p:tgtEl>
                                          <p:spTgt spid="81938"/>
                                        </p:tgtEl>
                                        <p:attrNameLst>
                                          <p:attrName>ppt_x</p:attrName>
                                        </p:attrNameLst>
                                      </p:cBhvr>
                                      <p:tavLst>
                                        <p:tav tm="0">
                                          <p:val>
                                            <p:strVal val="0-#ppt_w/2"/>
                                          </p:val>
                                        </p:tav>
                                        <p:tav tm="100000">
                                          <p:val>
                                            <p:strVal val="#ppt_x"/>
                                          </p:val>
                                        </p:tav>
                                      </p:tavLst>
                                    </p:anim>
                                    <p:anim calcmode="lin" valueType="num">
                                      <p:cBhvr additive="base">
                                        <p:cTn id="43" dur="500" fill="hold"/>
                                        <p:tgtEl>
                                          <p:spTgt spid="81938"/>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4000"/>
                            </p:stCondLst>
                            <p:childTnLst>
                              <p:par>
                                <p:cTn id="45" presetID="2" presetClass="entr" presetSubtype="8" fill="hold" grpId="0" nodeType="afterEffect">
                                  <p:stCondLst>
                                    <p:cond delay="5000"/>
                                  </p:stCondLst>
                                  <p:childTnLst>
                                    <p:set>
                                      <p:cBhvr>
                                        <p:cTn id="46" dur="1" fill="hold">
                                          <p:stCondLst>
                                            <p:cond delay="0"/>
                                          </p:stCondLst>
                                        </p:cTn>
                                        <p:tgtEl>
                                          <p:spTgt spid="81939"/>
                                        </p:tgtEl>
                                        <p:attrNameLst>
                                          <p:attrName>style.visibility</p:attrName>
                                        </p:attrNameLst>
                                      </p:cBhvr>
                                      <p:to>
                                        <p:strVal val="visible"/>
                                      </p:to>
                                    </p:set>
                                    <p:anim calcmode="lin" valueType="num">
                                      <p:cBhvr additive="base">
                                        <p:cTn id="47" dur="500" fill="hold"/>
                                        <p:tgtEl>
                                          <p:spTgt spid="81939"/>
                                        </p:tgtEl>
                                        <p:attrNameLst>
                                          <p:attrName>ppt_x</p:attrName>
                                        </p:attrNameLst>
                                      </p:cBhvr>
                                      <p:tavLst>
                                        <p:tav tm="0">
                                          <p:val>
                                            <p:strVal val="0-#ppt_w/2"/>
                                          </p:val>
                                        </p:tav>
                                        <p:tav tm="100000">
                                          <p:val>
                                            <p:strVal val="#ppt_x"/>
                                          </p:val>
                                        </p:tav>
                                      </p:tavLst>
                                    </p:anim>
                                    <p:anim calcmode="lin" valueType="num">
                                      <p:cBhvr additive="base">
                                        <p:cTn id="48" dur="500" fill="hold"/>
                                        <p:tgtEl>
                                          <p:spTgt spid="81939"/>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9500"/>
                            </p:stCondLst>
                            <p:childTnLst>
                              <p:par>
                                <p:cTn id="50" presetID="2" presetClass="entr" presetSubtype="8" fill="hold" grpId="0" nodeType="afterEffect">
                                  <p:stCondLst>
                                    <p:cond delay="4000"/>
                                  </p:stCondLst>
                                  <p:childTnLst>
                                    <p:set>
                                      <p:cBhvr>
                                        <p:cTn id="51" dur="1" fill="hold">
                                          <p:stCondLst>
                                            <p:cond delay="0"/>
                                          </p:stCondLst>
                                        </p:cTn>
                                        <p:tgtEl>
                                          <p:spTgt spid="81935"/>
                                        </p:tgtEl>
                                        <p:attrNameLst>
                                          <p:attrName>style.visibility</p:attrName>
                                        </p:attrNameLst>
                                      </p:cBhvr>
                                      <p:to>
                                        <p:strVal val="visible"/>
                                      </p:to>
                                    </p:set>
                                    <p:anim calcmode="lin" valueType="num">
                                      <p:cBhvr additive="base">
                                        <p:cTn id="52" dur="500" fill="hold"/>
                                        <p:tgtEl>
                                          <p:spTgt spid="81935"/>
                                        </p:tgtEl>
                                        <p:attrNameLst>
                                          <p:attrName>ppt_x</p:attrName>
                                        </p:attrNameLst>
                                      </p:cBhvr>
                                      <p:tavLst>
                                        <p:tav tm="0">
                                          <p:val>
                                            <p:strVal val="0-#ppt_w/2"/>
                                          </p:val>
                                        </p:tav>
                                        <p:tav tm="100000">
                                          <p:val>
                                            <p:strVal val="#ppt_x"/>
                                          </p:val>
                                        </p:tav>
                                      </p:tavLst>
                                    </p:anim>
                                    <p:anim calcmode="lin" valueType="num">
                                      <p:cBhvr additive="base">
                                        <p:cTn id="53" dur="500" fill="hold"/>
                                        <p:tgtEl>
                                          <p:spTgt spid="81935"/>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14000"/>
                            </p:stCondLst>
                            <p:childTnLst>
                              <p:par>
                                <p:cTn id="55" presetID="2" presetClass="entr" presetSubtype="8" fill="hold" grpId="0" nodeType="afterEffect">
                                  <p:stCondLst>
                                    <p:cond delay="4000"/>
                                  </p:stCondLst>
                                  <p:childTnLst>
                                    <p:set>
                                      <p:cBhvr>
                                        <p:cTn id="56" dur="1" fill="hold">
                                          <p:stCondLst>
                                            <p:cond delay="0"/>
                                          </p:stCondLst>
                                        </p:cTn>
                                        <p:tgtEl>
                                          <p:spTgt spid="81936"/>
                                        </p:tgtEl>
                                        <p:attrNameLst>
                                          <p:attrName>style.visibility</p:attrName>
                                        </p:attrNameLst>
                                      </p:cBhvr>
                                      <p:to>
                                        <p:strVal val="visible"/>
                                      </p:to>
                                    </p:set>
                                    <p:anim calcmode="lin" valueType="num">
                                      <p:cBhvr additive="base">
                                        <p:cTn id="57" dur="500" fill="hold"/>
                                        <p:tgtEl>
                                          <p:spTgt spid="81936"/>
                                        </p:tgtEl>
                                        <p:attrNameLst>
                                          <p:attrName>ppt_x</p:attrName>
                                        </p:attrNameLst>
                                      </p:cBhvr>
                                      <p:tavLst>
                                        <p:tav tm="0">
                                          <p:val>
                                            <p:strVal val="0-#ppt_w/2"/>
                                          </p:val>
                                        </p:tav>
                                        <p:tav tm="100000">
                                          <p:val>
                                            <p:strVal val="#ppt_x"/>
                                          </p:val>
                                        </p:tav>
                                      </p:tavLst>
                                    </p:anim>
                                    <p:anim calcmode="lin" valueType="num">
                                      <p:cBhvr additive="base">
                                        <p:cTn id="58" dur="500" fill="hold"/>
                                        <p:tgtEl>
                                          <p:spTgt spid="81936"/>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18500"/>
                            </p:stCondLst>
                            <p:childTnLst>
                              <p:par>
                                <p:cTn id="60" presetID="2" presetClass="entr" presetSubtype="8" fill="hold" grpId="0" nodeType="afterEffect">
                                  <p:stCondLst>
                                    <p:cond delay="0"/>
                                  </p:stCondLst>
                                  <p:childTnLst>
                                    <p:set>
                                      <p:cBhvr>
                                        <p:cTn id="61" dur="1" fill="hold">
                                          <p:stCondLst>
                                            <p:cond delay="0"/>
                                          </p:stCondLst>
                                        </p:cTn>
                                        <p:tgtEl>
                                          <p:spTgt spid="81937"/>
                                        </p:tgtEl>
                                        <p:attrNameLst>
                                          <p:attrName>style.visibility</p:attrName>
                                        </p:attrNameLst>
                                      </p:cBhvr>
                                      <p:to>
                                        <p:strVal val="visible"/>
                                      </p:to>
                                    </p:set>
                                    <p:anim calcmode="lin" valueType="num">
                                      <p:cBhvr additive="base">
                                        <p:cTn id="62" dur="500" fill="hold"/>
                                        <p:tgtEl>
                                          <p:spTgt spid="81937"/>
                                        </p:tgtEl>
                                        <p:attrNameLst>
                                          <p:attrName>ppt_x</p:attrName>
                                        </p:attrNameLst>
                                      </p:cBhvr>
                                      <p:tavLst>
                                        <p:tav tm="0">
                                          <p:val>
                                            <p:strVal val="0-#ppt_w/2"/>
                                          </p:val>
                                        </p:tav>
                                        <p:tav tm="100000">
                                          <p:val>
                                            <p:strVal val="#ppt_x"/>
                                          </p:val>
                                        </p:tav>
                                      </p:tavLst>
                                    </p:anim>
                                    <p:anim calcmode="lin" valueType="num">
                                      <p:cBhvr additive="base">
                                        <p:cTn id="63" dur="500" fill="hold"/>
                                        <p:tgtEl>
                                          <p:spTgt spid="819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6" grpId="0" autoUpdateAnimBg="0"/>
      <p:bldP spid="81930" grpId="0" autoUpdateAnimBg="0"/>
      <p:bldP spid="81934" grpId="0" autoUpdateAnimBg="0"/>
      <p:bldP spid="81935" grpId="0" animBg="1"/>
      <p:bldP spid="81936" grpId="0" animBg="1"/>
      <p:bldP spid="81937" grpId="0" animBg="1"/>
      <p:bldP spid="81938" grpId="0" animBg="1"/>
      <p:bldP spid="81939" grpId="0" animBg="1" autoUpdateAnimBg="0"/>
      <p:bldP spid="81944"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762000" y="22098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fr-FR" sz="2400">
              <a:solidFill>
                <a:srgbClr val="0033CC"/>
              </a:solidFill>
              <a:latin typeface="Times New Roman" pitchFamily="18" charset="0"/>
            </a:endParaRPr>
          </a:p>
        </p:txBody>
      </p:sp>
      <p:sp>
        <p:nvSpPr>
          <p:cNvPr id="83971" name="Text Box 3"/>
          <p:cNvSpPr txBox="1">
            <a:spLocks noChangeArrowheads="1"/>
          </p:cNvSpPr>
          <p:nvPr/>
        </p:nvSpPr>
        <p:spPr bwMode="auto">
          <a:xfrm>
            <a:off x="1447800" y="1524000"/>
            <a:ext cx="73152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Clr>
                <a:srgbClr val="C2AA8A"/>
              </a:buClr>
              <a:buFont typeface="Wingdings" pitchFamily="2" charset="2"/>
              <a:buChar char="Ø"/>
            </a:pPr>
            <a:r>
              <a:rPr lang="fr-FR" sz="1600">
                <a:latin typeface="Myriad Pro" pitchFamily="34" charset="0"/>
              </a:rPr>
              <a:t> Un package regroupant les objets techniques assurant la persistance</a:t>
            </a:r>
            <a:br>
              <a:rPr lang="fr-FR" sz="1600">
                <a:latin typeface="Myriad Pro" pitchFamily="34" charset="0"/>
              </a:rPr>
            </a:br>
            <a:r>
              <a:rPr lang="fr-FR" sz="1600">
                <a:latin typeface="Myriad Pro" pitchFamily="34" charset="0"/>
              </a:rPr>
              <a:t>                                 </a:t>
            </a:r>
            <a:r>
              <a:rPr lang="fr-FR" sz="1200">
                <a:latin typeface="Myriad Pro" pitchFamily="34" charset="0"/>
              </a:rPr>
              <a:t>stéréotype &lt;&lt;infrastructure&gt;&gt;</a:t>
            </a:r>
          </a:p>
          <a:p>
            <a:pPr eaLnBrk="0" hangingPunct="0">
              <a:spcBef>
                <a:spcPct val="50000"/>
              </a:spcBef>
              <a:buClr>
                <a:srgbClr val="C2AA8A"/>
              </a:buClr>
              <a:buFont typeface="Wingdings" pitchFamily="2" charset="2"/>
              <a:buChar char="Ø"/>
            </a:pPr>
            <a:r>
              <a:rPr lang="fr-FR" sz="1600">
                <a:latin typeface="Myriad Pro" pitchFamily="34" charset="0"/>
              </a:rPr>
              <a:t> pour un domaine donné (paie, comptabilité, …)</a:t>
            </a:r>
            <a:br>
              <a:rPr lang="fr-FR" sz="1600">
                <a:latin typeface="Myriad Pro" pitchFamily="34" charset="0"/>
              </a:rPr>
            </a:br>
            <a:r>
              <a:rPr lang="fr-FR" sz="1600">
                <a:latin typeface="Myriad Pro" pitchFamily="34" charset="0"/>
              </a:rPr>
              <a:t>                                 </a:t>
            </a:r>
            <a:r>
              <a:rPr lang="fr-FR" sz="1200">
                <a:latin typeface="Myriad Pro" pitchFamily="34" charset="0"/>
              </a:rPr>
              <a:t>stéréotype &lt;&lt;entité externe&gt;&gt;</a:t>
            </a:r>
          </a:p>
          <a:p>
            <a:pPr eaLnBrk="0" hangingPunct="0">
              <a:spcBef>
                <a:spcPct val="50000"/>
              </a:spcBef>
              <a:buClr>
                <a:srgbClr val="C2AA8A"/>
              </a:buClr>
              <a:buFont typeface="Wingdings" pitchFamily="2" charset="2"/>
              <a:buChar char="Ø"/>
            </a:pPr>
            <a:r>
              <a:rPr lang="fr-FR" sz="1600">
                <a:latin typeface="Myriad Pro" pitchFamily="34" charset="0"/>
              </a:rPr>
              <a:t> Un package pour les interfaces par domaine également</a:t>
            </a:r>
            <a:br>
              <a:rPr lang="fr-FR" sz="1600">
                <a:latin typeface="Myriad Pro" pitchFamily="34" charset="0"/>
              </a:rPr>
            </a:br>
            <a:r>
              <a:rPr lang="fr-FR" sz="1600">
                <a:latin typeface="Myriad Pro" pitchFamily="34" charset="0"/>
              </a:rPr>
              <a:t>                                 </a:t>
            </a:r>
            <a:r>
              <a:rPr lang="fr-FR" sz="1200">
                <a:latin typeface="Myriad Pro" pitchFamily="34" charset="0"/>
              </a:rPr>
              <a:t>stéréotype &lt;&lt;application&gt;&gt;</a:t>
            </a:r>
            <a:endParaRPr lang="fr-FR" sz="1600">
              <a:latin typeface="Myriad Pro" pitchFamily="34" charset="0"/>
            </a:endParaRPr>
          </a:p>
          <a:p>
            <a:pPr eaLnBrk="0" hangingPunct="0">
              <a:spcBef>
                <a:spcPct val="50000"/>
              </a:spcBef>
              <a:buClr>
                <a:srgbClr val="C2AA8A"/>
              </a:buClr>
              <a:buFont typeface="Wingdings" pitchFamily="2" charset="2"/>
              <a:buChar char="Ø"/>
            </a:pPr>
            <a:r>
              <a:rPr lang="fr-FR" sz="1600">
                <a:latin typeface="Myriad Pro" pitchFamily="34" charset="0"/>
              </a:rPr>
              <a:t> Un package pour les services d'impression</a:t>
            </a:r>
            <a:br>
              <a:rPr lang="fr-FR" sz="1600">
                <a:latin typeface="Myriad Pro" pitchFamily="34" charset="0"/>
              </a:rPr>
            </a:br>
            <a:r>
              <a:rPr lang="fr-FR" sz="1600">
                <a:latin typeface="Myriad Pro" pitchFamily="34" charset="0"/>
              </a:rPr>
              <a:t>                                  </a:t>
            </a:r>
            <a:r>
              <a:rPr lang="fr-FR" sz="1200">
                <a:latin typeface="Myriad Pro" pitchFamily="34" charset="0"/>
              </a:rPr>
              <a:t>stéréotype &lt;&lt;infrastructure&gt;&gt;</a:t>
            </a:r>
            <a:r>
              <a:rPr lang="fr-FR" sz="1600">
                <a:latin typeface="Myriad Pro" pitchFamily="34" charset="0"/>
              </a:rPr>
              <a:t> </a:t>
            </a:r>
          </a:p>
          <a:p>
            <a:pPr eaLnBrk="0" hangingPunct="0">
              <a:spcBef>
                <a:spcPct val="50000"/>
              </a:spcBef>
              <a:buFontTx/>
              <a:buBlip>
                <a:blip r:embed="rId4"/>
              </a:buBlip>
            </a:pPr>
            <a:endParaRPr lang="fr-FR" sz="1600">
              <a:solidFill>
                <a:srgbClr val="993300"/>
              </a:solidFill>
              <a:latin typeface="Myriad Pro" pitchFamily="34" charset="0"/>
            </a:endParaRPr>
          </a:p>
        </p:txBody>
      </p:sp>
      <p:sp>
        <p:nvSpPr>
          <p:cNvPr id="83976" name="Rectangle 8"/>
          <p:cNvSpPr>
            <a:spLocks noGrp="1" noChangeArrowheads="1"/>
          </p:cNvSpPr>
          <p:nvPr>
            <p:ph type="title"/>
          </p:nvPr>
        </p:nvSpPr>
        <p:spPr>
          <a:xfrm>
            <a:off x="474663" y="304800"/>
            <a:ext cx="7985769"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fr-FR" sz="2400">
                <a:solidFill>
                  <a:schemeClr val="tx1"/>
                </a:solidFill>
                <a:latin typeface="Myriad Pro" pitchFamily="34" charset="0"/>
              </a:rPr>
              <a:t>Paquetage</a:t>
            </a:r>
          </a:p>
        </p:txBody>
      </p:sp>
    </p:spTree>
    <p:extLst>
      <p:ext uri="{BB962C8B-B14F-4D97-AF65-F5344CB8AC3E}">
        <p14:creationId xmlns:p14="http://schemas.microsoft.com/office/powerpoint/2010/main" val="350072843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3976"/>
                                        </p:tgtEl>
                                        <p:attrNameLst>
                                          <p:attrName>style.visibility</p:attrName>
                                        </p:attrNameLst>
                                      </p:cBhvr>
                                      <p:to>
                                        <p:strVal val="visible"/>
                                      </p:to>
                                    </p:set>
                                    <p:anim calcmode="lin" valueType="num">
                                      <p:cBhvr additive="base">
                                        <p:cTn id="7" dur="500" fill="hold"/>
                                        <p:tgtEl>
                                          <p:spTgt spid="83976"/>
                                        </p:tgtEl>
                                        <p:attrNameLst>
                                          <p:attrName>ppt_x</p:attrName>
                                        </p:attrNameLst>
                                      </p:cBhvr>
                                      <p:tavLst>
                                        <p:tav tm="0">
                                          <p:val>
                                            <p:strVal val="0-#ppt_w/2"/>
                                          </p:val>
                                        </p:tav>
                                        <p:tav tm="100000">
                                          <p:val>
                                            <p:strVal val="#ppt_x"/>
                                          </p:val>
                                        </p:tav>
                                      </p:tavLst>
                                    </p:anim>
                                    <p:anim calcmode="lin" valueType="num">
                                      <p:cBhvr additive="base">
                                        <p:cTn id="8" dur="500" fill="hold"/>
                                        <p:tgtEl>
                                          <p:spTgt spid="839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60.wav"/>
                                        </p:tgtEl>
                                      </p:cMediaNode>
                                    </p:audio>
                                  </p:subTnLst>
                                </p:cTn>
                              </p:par>
                            </p:childTnLst>
                          </p:cTn>
                        </p:par>
                        <p:par>
                          <p:cTn id="9" fill="hold" nodeType="afterGroup">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83971"/>
                                        </p:tgtEl>
                                        <p:attrNameLst>
                                          <p:attrName>style.visibility</p:attrName>
                                        </p:attrNameLst>
                                      </p:cBhvr>
                                      <p:to>
                                        <p:strVal val="visible"/>
                                      </p:to>
                                    </p:set>
                                    <p:anim calcmode="lin" valueType="num">
                                      <p:cBhvr additive="base">
                                        <p:cTn id="12" dur="500" fill="hold"/>
                                        <p:tgtEl>
                                          <p:spTgt spid="83971"/>
                                        </p:tgtEl>
                                        <p:attrNameLst>
                                          <p:attrName>ppt_x</p:attrName>
                                        </p:attrNameLst>
                                      </p:cBhvr>
                                      <p:tavLst>
                                        <p:tav tm="0">
                                          <p:val>
                                            <p:strVal val="0-#ppt_w/2"/>
                                          </p:val>
                                        </p:tav>
                                        <p:tav tm="100000">
                                          <p:val>
                                            <p:strVal val="#ppt_x"/>
                                          </p:val>
                                        </p:tav>
                                      </p:tavLst>
                                    </p:anim>
                                    <p:anim calcmode="lin" valueType="num">
                                      <p:cBhvr additive="base">
                                        <p:cTn id="13" dur="500" fill="hold"/>
                                        <p:tgtEl>
                                          <p:spTgt spid="839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utoUpdateAnimBg="0"/>
      <p:bldP spid="83976"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solidFill>
                  <a:schemeClr val="tx1">
                    <a:lumMod val="95000"/>
                    <a:lumOff val="5000"/>
                  </a:schemeClr>
                </a:solidFill>
              </a:rPr>
              <a:t>Les différents diagrammes UML</a:t>
            </a:r>
            <a:br>
              <a:rPr lang="fr-FR">
                <a:solidFill>
                  <a:schemeClr val="tx1">
                    <a:lumMod val="95000"/>
                    <a:lumOff val="5000"/>
                  </a:schemeClr>
                </a:solidFill>
              </a:rPr>
            </a:br>
            <a:endParaRPr lang="fr-F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1672765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9512" y="116632"/>
            <a:ext cx="8892480" cy="685800"/>
          </a:xfrm>
        </p:spPr>
        <p:txBody>
          <a:bodyPr/>
          <a:lstStyle/>
          <a:p>
            <a:r>
              <a:rPr lang="fr-FR" sz="2400">
                <a:solidFill>
                  <a:schemeClr val="tx1"/>
                </a:solidFill>
                <a:latin typeface="Myriad Pro" pitchFamily="34" charset="0"/>
              </a:rPr>
              <a:t>Les concepts UML </a:t>
            </a:r>
          </a:p>
        </p:txBody>
      </p:sp>
      <p:sp>
        <p:nvSpPr>
          <p:cNvPr id="36867" name="Rectangle 3"/>
          <p:cNvSpPr>
            <a:spLocks noGrp="1" noChangeArrowheads="1"/>
          </p:cNvSpPr>
          <p:nvPr>
            <p:ph type="body" idx="1"/>
          </p:nvPr>
        </p:nvSpPr>
        <p:spPr>
          <a:xfrm>
            <a:off x="323528" y="1268760"/>
            <a:ext cx="6991350" cy="4525962"/>
          </a:xfrm>
        </p:spPr>
        <p:txBody>
          <a:bodyPr/>
          <a:lstStyle/>
          <a:p>
            <a:pPr>
              <a:buFont typeface="Wingdings" pitchFamily="2" charset="2"/>
              <a:buNone/>
            </a:pPr>
            <a:r>
              <a:rPr lang="fr-FR" sz="1600">
                <a:latin typeface="Myriad Pro" pitchFamily="34" charset="0"/>
              </a:rPr>
              <a:t>    UML est utilisé pour modéliser visuellement :</a:t>
            </a:r>
          </a:p>
          <a:p>
            <a:pPr lvl="1">
              <a:buClr>
                <a:srgbClr val="993300"/>
              </a:buClr>
              <a:buFont typeface="Wingdings" pitchFamily="2" charset="2"/>
              <a:buChar char="Ø"/>
            </a:pPr>
            <a:r>
              <a:rPr lang="fr-FR" sz="1600">
                <a:latin typeface="Myriad Pro" pitchFamily="34" charset="0"/>
              </a:rPr>
              <a:t> Les interactions entre le système et le monde extérieur </a:t>
            </a:r>
          </a:p>
          <a:p>
            <a:pPr lvl="1">
              <a:buClr>
                <a:srgbClr val="993300"/>
              </a:buClr>
              <a:buFont typeface="Wingdings" pitchFamily="2" charset="2"/>
              <a:buChar char="Ø"/>
            </a:pPr>
            <a:r>
              <a:rPr lang="fr-FR" sz="1600">
                <a:latin typeface="Myriad Pro" pitchFamily="34" charset="0"/>
              </a:rPr>
              <a:t> Le comportement du système </a:t>
            </a:r>
          </a:p>
          <a:p>
            <a:pPr lvl="1">
              <a:buClr>
                <a:srgbClr val="993300"/>
              </a:buClr>
              <a:buFont typeface="Wingdings" pitchFamily="2" charset="2"/>
              <a:buChar char="Ø"/>
            </a:pPr>
            <a:r>
              <a:rPr lang="fr-FR" sz="1600">
                <a:latin typeface="Myriad Pro" pitchFamily="34" charset="0"/>
              </a:rPr>
              <a:t> La structure du système </a:t>
            </a:r>
          </a:p>
          <a:p>
            <a:pPr lvl="1">
              <a:buClr>
                <a:srgbClr val="993300"/>
              </a:buClr>
              <a:buFont typeface="Wingdings" pitchFamily="2" charset="2"/>
              <a:buChar char="Ø"/>
            </a:pPr>
            <a:r>
              <a:rPr lang="fr-FR" sz="1600">
                <a:latin typeface="Myriad Pro" pitchFamily="34" charset="0"/>
              </a:rPr>
              <a:t> Les composants du système</a:t>
            </a:r>
          </a:p>
        </p:txBody>
      </p:sp>
    </p:spTree>
    <p:extLst>
      <p:ext uri="{BB962C8B-B14F-4D97-AF65-F5344CB8AC3E}">
        <p14:creationId xmlns:p14="http://schemas.microsoft.com/office/powerpoint/2010/main" val="3734835747"/>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0-#ppt_w/2"/>
                                          </p:val>
                                        </p:tav>
                                        <p:tav tm="100000">
                                          <p:val>
                                            <p:strVal val="#ppt_x"/>
                                          </p:val>
                                        </p:tav>
                                      </p:tavLst>
                                    </p:anim>
                                    <p:anim calcmode="lin" valueType="num">
                                      <p:cBhvr additive="base">
                                        <p:cTn id="8" dur="500" fill="hold"/>
                                        <p:tgtEl>
                                          <p:spTgt spid="3686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diapo18.wav"/>
                                        </p:tgtEl>
                                      </p:cMediaNode>
                                    </p:audio>
                                  </p:subTnLst>
                                </p:cTn>
                              </p:par>
                            </p:childTnLst>
                          </p:cTn>
                        </p:par>
                        <p:par>
                          <p:cTn id="9" fill="hold" nodeType="afterGroup">
                            <p:stCondLst>
                              <p:cond delay="500"/>
                            </p:stCondLst>
                            <p:childTnLst>
                              <p:par>
                                <p:cTn id="10" presetID="12" presetClass="entr" presetSubtype="4" fill="hold" grpId="0" nodeType="afterEffect">
                                  <p:stCondLst>
                                    <p:cond delay="2000"/>
                                  </p:stCondLst>
                                  <p:iterate type="lt">
                                    <p:tmPct val="100000"/>
                                  </p:iterate>
                                  <p:childTnLst>
                                    <p:set>
                                      <p:cBhvr>
                                        <p:cTn id="11" dur="1" fill="hold">
                                          <p:stCondLst>
                                            <p:cond delay="0"/>
                                          </p:stCondLst>
                                        </p:cTn>
                                        <p:tgtEl>
                                          <p:spTgt spid="36867">
                                            <p:txEl>
                                              <p:pRg st="0" end="0"/>
                                            </p:txEl>
                                          </p:spTgt>
                                        </p:tgtEl>
                                        <p:attrNameLst>
                                          <p:attrName>style.visibility</p:attrName>
                                        </p:attrNameLst>
                                      </p:cBhvr>
                                      <p:to>
                                        <p:strVal val="visible"/>
                                      </p:to>
                                    </p:set>
                                    <p:anim calcmode="lin" valueType="num">
                                      <p:cBhvr additive="base">
                                        <p:cTn id="12" dur="75"/>
                                        <p:tgtEl>
                                          <p:spTgt spid="36867">
                                            <p:txEl>
                                              <p:pRg st="0" end="0"/>
                                            </p:txEl>
                                          </p:spTgt>
                                        </p:tgtEl>
                                        <p:attrNameLst>
                                          <p:attrName>ppt_y</p:attrName>
                                        </p:attrNameLst>
                                      </p:cBhvr>
                                      <p:tavLst>
                                        <p:tav tm="0">
                                          <p:val>
                                            <p:strVal val="#ppt_y+#ppt_h*1.125000"/>
                                          </p:val>
                                        </p:tav>
                                        <p:tav tm="100000">
                                          <p:val>
                                            <p:strVal val="#ppt_y"/>
                                          </p:val>
                                        </p:tav>
                                      </p:tavLst>
                                    </p:anim>
                                    <p:animEffect transition="in" filter="wipe(up)">
                                      <p:cBhvr>
                                        <p:cTn id="13" dur="75"/>
                                        <p:tgtEl>
                                          <p:spTgt spid="36867">
                                            <p:txEl>
                                              <p:pRg st="0" end="0"/>
                                            </p:txEl>
                                          </p:spTgt>
                                        </p:tgtEl>
                                      </p:cBhvr>
                                    </p:animEffect>
                                  </p:childTnLst>
                                </p:cTn>
                              </p:par>
                              <p:par>
                                <p:cTn id="14" presetID="12" presetClass="entr" presetSubtype="4" fill="hold" grpId="0" nodeType="withEffect">
                                  <p:stCondLst>
                                    <p:cond delay="2000"/>
                                  </p:stCondLst>
                                  <p:iterate type="lt">
                                    <p:tmPct val="100000"/>
                                  </p:iterate>
                                  <p:childTnLst>
                                    <p:set>
                                      <p:cBhvr>
                                        <p:cTn id="15" dur="1" fill="hold">
                                          <p:stCondLst>
                                            <p:cond delay="0"/>
                                          </p:stCondLst>
                                        </p:cTn>
                                        <p:tgtEl>
                                          <p:spTgt spid="36867">
                                            <p:txEl>
                                              <p:pRg st="1" end="1"/>
                                            </p:txEl>
                                          </p:spTgt>
                                        </p:tgtEl>
                                        <p:attrNameLst>
                                          <p:attrName>style.visibility</p:attrName>
                                        </p:attrNameLst>
                                      </p:cBhvr>
                                      <p:to>
                                        <p:strVal val="visible"/>
                                      </p:to>
                                    </p:set>
                                    <p:anim calcmode="lin" valueType="num">
                                      <p:cBhvr additive="base">
                                        <p:cTn id="16" dur="75"/>
                                        <p:tgtEl>
                                          <p:spTgt spid="36867">
                                            <p:txEl>
                                              <p:pRg st="1" end="1"/>
                                            </p:txEl>
                                          </p:spTgt>
                                        </p:tgtEl>
                                        <p:attrNameLst>
                                          <p:attrName>ppt_y</p:attrName>
                                        </p:attrNameLst>
                                      </p:cBhvr>
                                      <p:tavLst>
                                        <p:tav tm="0">
                                          <p:val>
                                            <p:strVal val="#ppt_y+#ppt_h*1.125000"/>
                                          </p:val>
                                        </p:tav>
                                        <p:tav tm="100000">
                                          <p:val>
                                            <p:strVal val="#ppt_y"/>
                                          </p:val>
                                        </p:tav>
                                      </p:tavLst>
                                    </p:anim>
                                    <p:animEffect transition="in" filter="wipe(up)">
                                      <p:cBhvr>
                                        <p:cTn id="17" dur="75"/>
                                        <p:tgtEl>
                                          <p:spTgt spid="36867">
                                            <p:txEl>
                                              <p:pRg st="1" end="1"/>
                                            </p:txEl>
                                          </p:spTgt>
                                        </p:tgtEl>
                                      </p:cBhvr>
                                    </p:animEffect>
                                  </p:childTnLst>
                                </p:cTn>
                              </p:par>
                              <p:par>
                                <p:cTn id="18" presetID="12" presetClass="entr" presetSubtype="4" fill="hold" grpId="0" nodeType="withEffect">
                                  <p:stCondLst>
                                    <p:cond delay="2000"/>
                                  </p:stCondLst>
                                  <p:iterate type="lt">
                                    <p:tmPct val="100000"/>
                                  </p:iterate>
                                  <p:childTnLst>
                                    <p:set>
                                      <p:cBhvr>
                                        <p:cTn id="19" dur="1" fill="hold">
                                          <p:stCondLst>
                                            <p:cond delay="0"/>
                                          </p:stCondLst>
                                        </p:cTn>
                                        <p:tgtEl>
                                          <p:spTgt spid="36867">
                                            <p:txEl>
                                              <p:pRg st="2" end="2"/>
                                            </p:txEl>
                                          </p:spTgt>
                                        </p:tgtEl>
                                        <p:attrNameLst>
                                          <p:attrName>style.visibility</p:attrName>
                                        </p:attrNameLst>
                                      </p:cBhvr>
                                      <p:to>
                                        <p:strVal val="visible"/>
                                      </p:to>
                                    </p:set>
                                    <p:anim calcmode="lin" valueType="num">
                                      <p:cBhvr additive="base">
                                        <p:cTn id="20" dur="75"/>
                                        <p:tgtEl>
                                          <p:spTgt spid="36867">
                                            <p:txEl>
                                              <p:pRg st="2" end="2"/>
                                            </p:txEl>
                                          </p:spTgt>
                                        </p:tgtEl>
                                        <p:attrNameLst>
                                          <p:attrName>ppt_y</p:attrName>
                                        </p:attrNameLst>
                                      </p:cBhvr>
                                      <p:tavLst>
                                        <p:tav tm="0">
                                          <p:val>
                                            <p:strVal val="#ppt_y+#ppt_h*1.125000"/>
                                          </p:val>
                                        </p:tav>
                                        <p:tav tm="100000">
                                          <p:val>
                                            <p:strVal val="#ppt_y"/>
                                          </p:val>
                                        </p:tav>
                                      </p:tavLst>
                                    </p:anim>
                                    <p:animEffect transition="in" filter="wipe(up)">
                                      <p:cBhvr>
                                        <p:cTn id="21" dur="75"/>
                                        <p:tgtEl>
                                          <p:spTgt spid="36867">
                                            <p:txEl>
                                              <p:pRg st="2" end="2"/>
                                            </p:txEl>
                                          </p:spTgt>
                                        </p:tgtEl>
                                      </p:cBhvr>
                                    </p:animEffect>
                                  </p:childTnLst>
                                </p:cTn>
                              </p:par>
                              <p:par>
                                <p:cTn id="22" presetID="12" presetClass="entr" presetSubtype="4" fill="hold" grpId="0" nodeType="withEffect">
                                  <p:stCondLst>
                                    <p:cond delay="2000"/>
                                  </p:stCondLst>
                                  <p:iterate type="lt">
                                    <p:tmPct val="100000"/>
                                  </p:iterate>
                                  <p:childTnLst>
                                    <p:set>
                                      <p:cBhvr>
                                        <p:cTn id="23" dur="1" fill="hold">
                                          <p:stCondLst>
                                            <p:cond delay="0"/>
                                          </p:stCondLst>
                                        </p:cTn>
                                        <p:tgtEl>
                                          <p:spTgt spid="36867">
                                            <p:txEl>
                                              <p:pRg st="3" end="3"/>
                                            </p:txEl>
                                          </p:spTgt>
                                        </p:tgtEl>
                                        <p:attrNameLst>
                                          <p:attrName>style.visibility</p:attrName>
                                        </p:attrNameLst>
                                      </p:cBhvr>
                                      <p:to>
                                        <p:strVal val="visible"/>
                                      </p:to>
                                    </p:set>
                                    <p:anim calcmode="lin" valueType="num">
                                      <p:cBhvr additive="base">
                                        <p:cTn id="24" dur="75"/>
                                        <p:tgtEl>
                                          <p:spTgt spid="36867">
                                            <p:txEl>
                                              <p:pRg st="3" end="3"/>
                                            </p:txEl>
                                          </p:spTgt>
                                        </p:tgtEl>
                                        <p:attrNameLst>
                                          <p:attrName>ppt_y</p:attrName>
                                        </p:attrNameLst>
                                      </p:cBhvr>
                                      <p:tavLst>
                                        <p:tav tm="0">
                                          <p:val>
                                            <p:strVal val="#ppt_y+#ppt_h*1.125000"/>
                                          </p:val>
                                        </p:tav>
                                        <p:tav tm="100000">
                                          <p:val>
                                            <p:strVal val="#ppt_y"/>
                                          </p:val>
                                        </p:tav>
                                      </p:tavLst>
                                    </p:anim>
                                    <p:animEffect transition="in" filter="wipe(up)">
                                      <p:cBhvr>
                                        <p:cTn id="25" dur="75"/>
                                        <p:tgtEl>
                                          <p:spTgt spid="36867">
                                            <p:txEl>
                                              <p:pRg st="3" end="3"/>
                                            </p:txEl>
                                          </p:spTgt>
                                        </p:tgtEl>
                                      </p:cBhvr>
                                    </p:animEffect>
                                  </p:childTnLst>
                                </p:cTn>
                              </p:par>
                              <p:par>
                                <p:cTn id="26" presetID="12" presetClass="entr" presetSubtype="4" fill="hold" grpId="0" nodeType="withEffect">
                                  <p:stCondLst>
                                    <p:cond delay="2000"/>
                                  </p:stCondLst>
                                  <p:iterate type="lt">
                                    <p:tmPct val="100000"/>
                                  </p:iterate>
                                  <p:childTnLst>
                                    <p:set>
                                      <p:cBhvr>
                                        <p:cTn id="27" dur="1" fill="hold">
                                          <p:stCondLst>
                                            <p:cond delay="0"/>
                                          </p:stCondLst>
                                        </p:cTn>
                                        <p:tgtEl>
                                          <p:spTgt spid="36867">
                                            <p:txEl>
                                              <p:pRg st="4" end="4"/>
                                            </p:txEl>
                                          </p:spTgt>
                                        </p:tgtEl>
                                        <p:attrNameLst>
                                          <p:attrName>style.visibility</p:attrName>
                                        </p:attrNameLst>
                                      </p:cBhvr>
                                      <p:to>
                                        <p:strVal val="visible"/>
                                      </p:to>
                                    </p:set>
                                    <p:anim calcmode="lin" valueType="num">
                                      <p:cBhvr additive="base">
                                        <p:cTn id="28" dur="75"/>
                                        <p:tgtEl>
                                          <p:spTgt spid="36867">
                                            <p:txEl>
                                              <p:pRg st="4" end="4"/>
                                            </p:txEl>
                                          </p:spTgt>
                                        </p:tgtEl>
                                        <p:attrNameLst>
                                          <p:attrName>ppt_y</p:attrName>
                                        </p:attrNameLst>
                                      </p:cBhvr>
                                      <p:tavLst>
                                        <p:tav tm="0">
                                          <p:val>
                                            <p:strVal val="#ppt_y+#ppt_h*1.125000"/>
                                          </p:val>
                                        </p:tav>
                                        <p:tav tm="100000">
                                          <p:val>
                                            <p:strVal val="#ppt_y"/>
                                          </p:val>
                                        </p:tav>
                                      </p:tavLst>
                                    </p:anim>
                                    <p:animEffect transition="in" filter="wipe(up)">
                                      <p:cBhvr>
                                        <p:cTn id="29" dur="75"/>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build="p" autoUpdateAnimBg="0" advAuto="200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51520" y="116632"/>
            <a:ext cx="4691062" cy="762000"/>
          </a:xfrm>
        </p:spPr>
        <p:txBody>
          <a:bodyPr/>
          <a:lstStyle/>
          <a:p>
            <a:r>
              <a:rPr lang="fr-FR" sz="2400">
                <a:solidFill>
                  <a:srgbClr val="993300"/>
                </a:solidFill>
                <a:latin typeface="Myriad Pro" pitchFamily="34" charset="0"/>
              </a:rPr>
              <a:t>Les diagrammes UML</a:t>
            </a:r>
          </a:p>
        </p:txBody>
      </p:sp>
      <p:sp>
        <p:nvSpPr>
          <p:cNvPr id="38915" name="Rectangle 3"/>
          <p:cNvSpPr>
            <a:spLocks noGrp="1" noChangeArrowheads="1"/>
          </p:cNvSpPr>
          <p:nvPr>
            <p:ph type="body" idx="1"/>
          </p:nvPr>
        </p:nvSpPr>
        <p:spPr>
          <a:xfrm>
            <a:off x="539552" y="1124744"/>
            <a:ext cx="7344816" cy="5184576"/>
          </a:xfrm>
        </p:spPr>
        <p:txBody>
          <a:bodyPr>
            <a:normAutofit/>
          </a:bodyPr>
          <a:lstStyle/>
          <a:p>
            <a:pPr>
              <a:buFont typeface="Courier New" pitchFamily="49" charset="0"/>
              <a:buChar char="o"/>
            </a:pPr>
            <a:r>
              <a:rPr lang="fr-CA" sz="1600">
                <a:latin typeface="Myriad Pro" pitchFamily="34" charset="0"/>
              </a:rPr>
              <a:t>Nous distinguerons deux catégories :</a:t>
            </a:r>
            <a:br>
              <a:rPr lang="fr-CA" sz="1600">
                <a:latin typeface="Myriad Pro" pitchFamily="34" charset="0"/>
              </a:rPr>
            </a:br>
            <a:endParaRPr lang="fr-CA" sz="1600">
              <a:latin typeface="Myriad Pro" pitchFamily="34" charset="0"/>
            </a:endParaRPr>
          </a:p>
          <a:p>
            <a:pPr>
              <a:buClr>
                <a:srgbClr val="993300"/>
              </a:buClr>
              <a:buFont typeface="Arial" pitchFamily="34" charset="0"/>
              <a:buChar char="•"/>
            </a:pPr>
            <a:r>
              <a:rPr lang="fr-CA" sz="1600" b="1">
                <a:latin typeface="Myriad Pro" pitchFamily="34" charset="0"/>
              </a:rPr>
              <a:t>Statique : </a:t>
            </a:r>
          </a:p>
          <a:p>
            <a:pPr lvl="1">
              <a:buClr>
                <a:srgbClr val="993300"/>
              </a:buClr>
              <a:buFont typeface="Arial" pitchFamily="34" charset="0"/>
              <a:buChar char="•"/>
            </a:pPr>
            <a:r>
              <a:rPr lang="fr-CA" sz="1600">
                <a:latin typeface="Myriad Pro" pitchFamily="34" charset="0"/>
              </a:rPr>
              <a:t>Diagramme des cas d’utilisation</a:t>
            </a:r>
          </a:p>
          <a:p>
            <a:pPr lvl="1">
              <a:buClr>
                <a:srgbClr val="993300"/>
              </a:buClr>
              <a:buFont typeface="Arial" pitchFamily="34" charset="0"/>
              <a:buChar char="•"/>
            </a:pPr>
            <a:r>
              <a:rPr lang="fr-CA" sz="1600">
                <a:latin typeface="Myriad Pro" pitchFamily="34" charset="0"/>
              </a:rPr>
              <a:t>Diagramme objets</a:t>
            </a:r>
          </a:p>
          <a:p>
            <a:pPr lvl="1">
              <a:buClr>
                <a:srgbClr val="993300"/>
              </a:buClr>
              <a:buFont typeface="Arial" pitchFamily="34" charset="0"/>
              <a:buChar char="•"/>
            </a:pPr>
            <a:r>
              <a:rPr lang="fr-CA" sz="1600">
                <a:latin typeface="Myriad Pro" pitchFamily="34" charset="0"/>
              </a:rPr>
              <a:t>Diagramme de classes</a:t>
            </a:r>
          </a:p>
          <a:p>
            <a:pPr lvl="1">
              <a:buClr>
                <a:srgbClr val="993300"/>
              </a:buClr>
              <a:buFont typeface="Arial" pitchFamily="34" charset="0"/>
              <a:buChar char="•"/>
            </a:pPr>
            <a:r>
              <a:rPr lang="fr-CA" sz="1600">
                <a:latin typeface="Myriad Pro" pitchFamily="34" charset="0"/>
              </a:rPr>
              <a:t>Diagramme des composants</a:t>
            </a:r>
          </a:p>
          <a:p>
            <a:pPr lvl="1">
              <a:buClr>
                <a:srgbClr val="993300"/>
              </a:buClr>
              <a:buFont typeface="Arial" pitchFamily="34" charset="0"/>
              <a:buChar char="•"/>
            </a:pPr>
            <a:r>
              <a:rPr lang="fr-CA" sz="1600">
                <a:latin typeface="Myriad Pro" pitchFamily="34" charset="0"/>
              </a:rPr>
              <a:t>Diagramme de déploiement</a:t>
            </a:r>
          </a:p>
          <a:p>
            <a:pPr>
              <a:lnSpc>
                <a:spcPct val="90000"/>
              </a:lnSpc>
              <a:buFont typeface="Arial" pitchFamily="34" charset="0"/>
              <a:buChar char="•"/>
            </a:pPr>
            <a:r>
              <a:rPr lang="fr-CA" sz="1600" b="1">
                <a:latin typeface="Myriad Pro" pitchFamily="34" charset="0"/>
              </a:rPr>
              <a:t>Dynamique : </a:t>
            </a:r>
          </a:p>
          <a:p>
            <a:pPr lvl="1">
              <a:lnSpc>
                <a:spcPct val="90000"/>
              </a:lnSpc>
              <a:buFont typeface="Arial" pitchFamily="34" charset="0"/>
              <a:buChar char="•"/>
            </a:pPr>
            <a:r>
              <a:rPr lang="fr-CA" sz="1600">
                <a:latin typeface="Myriad Pro" pitchFamily="34" charset="0"/>
              </a:rPr>
              <a:t>Diagramme de séquences</a:t>
            </a:r>
          </a:p>
          <a:p>
            <a:pPr lvl="1">
              <a:lnSpc>
                <a:spcPct val="90000"/>
              </a:lnSpc>
              <a:buFont typeface="Arial" pitchFamily="34" charset="0"/>
              <a:buChar char="•"/>
            </a:pPr>
            <a:r>
              <a:rPr lang="fr-CA" sz="1600">
                <a:latin typeface="Myriad Pro" pitchFamily="34" charset="0"/>
              </a:rPr>
              <a:t>Diagramme de collaboration</a:t>
            </a:r>
          </a:p>
          <a:p>
            <a:pPr lvl="1">
              <a:lnSpc>
                <a:spcPct val="90000"/>
              </a:lnSpc>
              <a:buFont typeface="Arial" pitchFamily="34" charset="0"/>
              <a:buChar char="•"/>
            </a:pPr>
            <a:r>
              <a:rPr lang="fr-CA" sz="1600">
                <a:latin typeface="Myriad Pro" pitchFamily="34" charset="0"/>
              </a:rPr>
              <a:t>Diagramme d’états </a:t>
            </a:r>
          </a:p>
          <a:p>
            <a:pPr lvl="1">
              <a:lnSpc>
                <a:spcPct val="90000"/>
              </a:lnSpc>
              <a:buFont typeface="Arial" pitchFamily="34" charset="0"/>
              <a:buChar char="•"/>
            </a:pPr>
            <a:r>
              <a:rPr lang="fr-CA" sz="1600">
                <a:latin typeface="Myriad Pro" pitchFamily="34" charset="0"/>
              </a:rPr>
              <a:t>Diagramme d’activités</a:t>
            </a:r>
          </a:p>
          <a:p>
            <a:pPr marL="365760" lvl="1" indent="0">
              <a:buClr>
                <a:srgbClr val="993300"/>
              </a:buClr>
              <a:buNone/>
            </a:pPr>
            <a:br>
              <a:rPr lang="fr-CA" sz="1600">
                <a:solidFill>
                  <a:srgbClr val="993300"/>
                </a:solidFill>
                <a:latin typeface="Myriad Pro" pitchFamily="34" charset="0"/>
              </a:rPr>
            </a:br>
            <a:endParaRPr lang="fr-FR" sz="1600">
              <a:solidFill>
                <a:srgbClr val="993300"/>
              </a:solidFill>
              <a:latin typeface="Myriad Pro" pitchFamily="34" charset="0"/>
            </a:endParaRPr>
          </a:p>
        </p:txBody>
      </p:sp>
      <p:sp>
        <p:nvSpPr>
          <p:cNvPr id="38920" name="Rectangle 8"/>
          <p:cNvSpPr>
            <a:spLocks noChangeArrowheads="1"/>
          </p:cNvSpPr>
          <p:nvPr/>
        </p:nvSpPr>
        <p:spPr bwMode="auto">
          <a:xfrm>
            <a:off x="1600200" y="3962400"/>
            <a:ext cx="6858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Font typeface="Wingdings" pitchFamily="2" charset="2"/>
              <a:buNone/>
            </a:pPr>
            <a:endParaRPr lang="fr-CA" sz="1600">
              <a:solidFill>
                <a:srgbClr val="993300"/>
              </a:solidFill>
              <a:latin typeface="Myriad Pro" pitchFamily="34" charset="0"/>
            </a:endParaRPr>
          </a:p>
          <a:p>
            <a:pPr marL="342900" indent="-342900">
              <a:lnSpc>
                <a:spcPct val="90000"/>
              </a:lnSpc>
              <a:spcBef>
                <a:spcPct val="20000"/>
              </a:spcBef>
              <a:buFont typeface="Wingdings" pitchFamily="2" charset="2"/>
              <a:buChar char="Ø"/>
            </a:pPr>
            <a:endParaRPr lang="fr-FR" sz="1600">
              <a:solidFill>
                <a:srgbClr val="993300"/>
              </a:solidFill>
              <a:latin typeface="Myriad Pro" pitchFamily="34" charset="0"/>
            </a:endParaRPr>
          </a:p>
        </p:txBody>
      </p:sp>
    </p:spTree>
    <p:extLst>
      <p:ext uri="{BB962C8B-B14F-4D97-AF65-F5344CB8AC3E}">
        <p14:creationId xmlns:p14="http://schemas.microsoft.com/office/powerpoint/2010/main" val="259232832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0-#ppt_w/2"/>
                                          </p:val>
                                        </p:tav>
                                        <p:tav tm="100000">
                                          <p:val>
                                            <p:strVal val="#ppt_x"/>
                                          </p:val>
                                        </p:tav>
                                      </p:tavLst>
                                    </p:anim>
                                    <p:anim calcmode="lin" valueType="num">
                                      <p:cBhvr additive="base">
                                        <p:cTn id="8" dur="500" fill="hold"/>
                                        <p:tgtEl>
                                          <p:spTgt spid="3891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03-diapo19.wav"/>
                                        </p:tgtEl>
                                      </p:cMediaNode>
                                    </p:audio>
                                  </p:subTnLst>
                                </p:cTn>
                              </p:par>
                            </p:childTnLst>
                          </p:cTn>
                        </p:par>
                        <p:par>
                          <p:cTn id="9" fill="hold" nodeType="afterGroup">
                            <p:stCondLst>
                              <p:cond delay="500"/>
                            </p:stCondLst>
                            <p:childTnLst>
                              <p:par>
                                <p:cTn id="10" presetID="2" presetClass="entr" presetSubtype="8" fill="hold" grpId="0" nodeType="afterEffect">
                                  <p:stCondLst>
                                    <p:cond delay="4000"/>
                                  </p:stCondLst>
                                  <p:childTnLst>
                                    <p:set>
                                      <p:cBhvr>
                                        <p:cTn id="11" dur="1" fill="hold">
                                          <p:stCondLst>
                                            <p:cond delay="0"/>
                                          </p:stCondLst>
                                        </p:cTn>
                                        <p:tgtEl>
                                          <p:spTgt spid="38915">
                                            <p:txEl>
                                              <p:pRg st="0" end="0"/>
                                            </p:txEl>
                                          </p:spTgt>
                                        </p:tgtEl>
                                        <p:attrNameLst>
                                          <p:attrName>style.visibility</p:attrName>
                                        </p:attrNameLst>
                                      </p:cBhvr>
                                      <p:to>
                                        <p:strVal val="visible"/>
                                      </p:to>
                                    </p:set>
                                    <p:anim calcmode="lin" valueType="num">
                                      <p:cBhvr additive="base">
                                        <p:cTn id="12" dur="500" fill="hold"/>
                                        <p:tgtEl>
                                          <p:spTgt spid="389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89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0"/>
                            </p:stCondLst>
                            <p:childTnLst>
                              <p:par>
                                <p:cTn id="15" presetID="2" presetClass="entr" presetSubtype="8" fill="hold" grpId="0" nodeType="afterEffect">
                                  <p:stCondLst>
                                    <p:cond delay="12000"/>
                                  </p:stCondLst>
                                  <p:childTnLst>
                                    <p:set>
                                      <p:cBhvr>
                                        <p:cTn id="16" dur="1" fill="hold">
                                          <p:stCondLst>
                                            <p:cond delay="0"/>
                                          </p:stCondLst>
                                        </p:cTn>
                                        <p:tgtEl>
                                          <p:spTgt spid="38915">
                                            <p:txEl>
                                              <p:pRg st="1" end="1"/>
                                            </p:txEl>
                                          </p:spTgt>
                                        </p:tgtEl>
                                        <p:attrNameLst>
                                          <p:attrName>style.visibility</p:attrName>
                                        </p:attrNameLst>
                                      </p:cBhvr>
                                      <p:to>
                                        <p:strVal val="visible"/>
                                      </p:to>
                                    </p:set>
                                    <p:anim calcmode="lin" valueType="num">
                                      <p:cBhvr additive="base">
                                        <p:cTn id="17" dur="500" fill="hold"/>
                                        <p:tgtEl>
                                          <p:spTgt spid="3891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8915">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6000"/>
                                  </p:stCondLst>
                                  <p:childTnLst>
                                    <p:set>
                                      <p:cBhvr>
                                        <p:cTn id="20" dur="1" fill="hold">
                                          <p:stCondLst>
                                            <p:cond delay="0"/>
                                          </p:stCondLst>
                                        </p:cTn>
                                        <p:tgtEl>
                                          <p:spTgt spid="38915">
                                            <p:txEl>
                                              <p:pRg st="2" end="2"/>
                                            </p:txEl>
                                          </p:spTgt>
                                        </p:tgtEl>
                                        <p:attrNameLst>
                                          <p:attrName>style.visibility</p:attrName>
                                        </p:attrNameLst>
                                      </p:cBhvr>
                                      <p:to>
                                        <p:strVal val="visible"/>
                                      </p:to>
                                    </p:set>
                                    <p:anim calcmode="lin" valueType="num">
                                      <p:cBhvr additive="base">
                                        <p:cTn id="21" dur="500" fill="hold"/>
                                        <p:tgtEl>
                                          <p:spTgt spid="38915">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915">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68000"/>
                                  </p:stCondLst>
                                  <p:childTnLst>
                                    <p:set>
                                      <p:cBhvr>
                                        <p:cTn id="24" dur="1" fill="hold">
                                          <p:stCondLst>
                                            <p:cond delay="0"/>
                                          </p:stCondLst>
                                        </p:cTn>
                                        <p:tgtEl>
                                          <p:spTgt spid="38915">
                                            <p:txEl>
                                              <p:pRg st="3" end="3"/>
                                            </p:txEl>
                                          </p:spTgt>
                                        </p:tgtEl>
                                        <p:attrNameLst>
                                          <p:attrName>style.visibility</p:attrName>
                                        </p:attrNameLst>
                                      </p:cBhvr>
                                      <p:to>
                                        <p:strVal val="visible"/>
                                      </p:to>
                                    </p:set>
                                    <p:anim calcmode="lin" valueType="num">
                                      <p:cBhvr additive="base">
                                        <p:cTn id="25" dur="500" fill="hold"/>
                                        <p:tgtEl>
                                          <p:spTgt spid="389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5">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68000"/>
                                  </p:stCondLst>
                                  <p:childTnLst>
                                    <p:set>
                                      <p:cBhvr>
                                        <p:cTn id="28" dur="1" fill="hold">
                                          <p:stCondLst>
                                            <p:cond delay="0"/>
                                          </p:stCondLst>
                                        </p:cTn>
                                        <p:tgtEl>
                                          <p:spTgt spid="38915">
                                            <p:txEl>
                                              <p:pRg st="4" end="4"/>
                                            </p:txEl>
                                          </p:spTgt>
                                        </p:tgtEl>
                                        <p:attrNameLst>
                                          <p:attrName>style.visibility</p:attrName>
                                        </p:attrNameLst>
                                      </p:cBhvr>
                                      <p:to>
                                        <p:strVal val="visible"/>
                                      </p:to>
                                    </p:set>
                                    <p:anim calcmode="lin" valueType="num">
                                      <p:cBhvr additive="base">
                                        <p:cTn id="29" dur="500" fill="hold"/>
                                        <p:tgtEl>
                                          <p:spTgt spid="3891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891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68000"/>
                                  </p:stCondLst>
                                  <p:childTnLst>
                                    <p:set>
                                      <p:cBhvr>
                                        <p:cTn id="32" dur="1" fill="hold">
                                          <p:stCondLst>
                                            <p:cond delay="0"/>
                                          </p:stCondLst>
                                        </p:cTn>
                                        <p:tgtEl>
                                          <p:spTgt spid="38915">
                                            <p:txEl>
                                              <p:pRg st="5" end="5"/>
                                            </p:txEl>
                                          </p:spTgt>
                                        </p:tgtEl>
                                        <p:attrNameLst>
                                          <p:attrName>style.visibility</p:attrName>
                                        </p:attrNameLst>
                                      </p:cBhvr>
                                      <p:to>
                                        <p:strVal val="visible"/>
                                      </p:to>
                                    </p:set>
                                    <p:anim calcmode="lin" valueType="num">
                                      <p:cBhvr additive="base">
                                        <p:cTn id="33" dur="500" fill="hold"/>
                                        <p:tgtEl>
                                          <p:spTgt spid="3891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891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68000"/>
                                  </p:stCondLst>
                                  <p:childTnLst>
                                    <p:set>
                                      <p:cBhvr>
                                        <p:cTn id="36" dur="1" fill="hold">
                                          <p:stCondLst>
                                            <p:cond delay="0"/>
                                          </p:stCondLst>
                                        </p:cTn>
                                        <p:tgtEl>
                                          <p:spTgt spid="38915">
                                            <p:txEl>
                                              <p:pRg st="6" end="6"/>
                                            </p:txEl>
                                          </p:spTgt>
                                        </p:tgtEl>
                                        <p:attrNameLst>
                                          <p:attrName>style.visibility</p:attrName>
                                        </p:attrNameLst>
                                      </p:cBhvr>
                                      <p:to>
                                        <p:strVal val="visible"/>
                                      </p:to>
                                    </p:set>
                                    <p:anim calcmode="lin" valueType="num">
                                      <p:cBhvr additive="base">
                                        <p:cTn id="37" dur="500" fill="hold"/>
                                        <p:tgtEl>
                                          <p:spTgt spid="3891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5">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73500"/>
                            </p:stCondLst>
                            <p:childTnLst>
                              <p:par>
                                <p:cTn id="40" presetID="2" presetClass="entr" presetSubtype="8" fill="hold" grpId="0" nodeType="afterEffect">
                                  <p:stCondLst>
                                    <p:cond delay="56000"/>
                                  </p:stCondLst>
                                  <p:childTnLst>
                                    <p:set>
                                      <p:cBhvr>
                                        <p:cTn id="41" dur="1" fill="hold">
                                          <p:stCondLst>
                                            <p:cond delay="0"/>
                                          </p:stCondLst>
                                        </p:cTn>
                                        <p:tgtEl>
                                          <p:spTgt spid="38915">
                                            <p:txEl>
                                              <p:pRg st="7" end="7"/>
                                            </p:txEl>
                                          </p:spTgt>
                                        </p:tgtEl>
                                        <p:attrNameLst>
                                          <p:attrName>style.visibility</p:attrName>
                                        </p:attrNameLst>
                                      </p:cBhvr>
                                      <p:to>
                                        <p:strVal val="visible"/>
                                      </p:to>
                                    </p:set>
                                    <p:anim calcmode="lin" valueType="num">
                                      <p:cBhvr additive="base">
                                        <p:cTn id="42" dur="500" fill="hold"/>
                                        <p:tgtEl>
                                          <p:spTgt spid="38915">
                                            <p:txEl>
                                              <p:pRg st="7" end="7"/>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8915">
                                            <p:txEl>
                                              <p:pRg st="7" end="7"/>
                                            </p:txEl>
                                          </p:spTgt>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56000"/>
                                  </p:stCondLst>
                                  <p:childTnLst>
                                    <p:set>
                                      <p:cBhvr>
                                        <p:cTn id="45" dur="1" fill="hold">
                                          <p:stCondLst>
                                            <p:cond delay="0"/>
                                          </p:stCondLst>
                                        </p:cTn>
                                        <p:tgtEl>
                                          <p:spTgt spid="38915">
                                            <p:txEl>
                                              <p:pRg st="8" end="8"/>
                                            </p:txEl>
                                          </p:spTgt>
                                        </p:tgtEl>
                                        <p:attrNameLst>
                                          <p:attrName>style.visibility</p:attrName>
                                        </p:attrNameLst>
                                      </p:cBhvr>
                                      <p:to>
                                        <p:strVal val="visible"/>
                                      </p:to>
                                    </p:set>
                                    <p:anim calcmode="lin" valueType="num">
                                      <p:cBhvr additive="base">
                                        <p:cTn id="46" dur="500" fill="hold"/>
                                        <p:tgtEl>
                                          <p:spTgt spid="38915">
                                            <p:txEl>
                                              <p:pRg st="8" end="8"/>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8915">
                                            <p:txEl>
                                              <p:pRg st="8" end="8"/>
                                            </p:txEl>
                                          </p:spTgt>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60000"/>
                                  </p:stCondLst>
                                  <p:childTnLst>
                                    <p:set>
                                      <p:cBhvr>
                                        <p:cTn id="49" dur="1" fill="hold">
                                          <p:stCondLst>
                                            <p:cond delay="0"/>
                                          </p:stCondLst>
                                        </p:cTn>
                                        <p:tgtEl>
                                          <p:spTgt spid="38915">
                                            <p:txEl>
                                              <p:pRg st="9" end="9"/>
                                            </p:txEl>
                                          </p:spTgt>
                                        </p:tgtEl>
                                        <p:attrNameLst>
                                          <p:attrName>style.visibility</p:attrName>
                                        </p:attrNameLst>
                                      </p:cBhvr>
                                      <p:to>
                                        <p:strVal val="visible"/>
                                      </p:to>
                                    </p:set>
                                    <p:anim calcmode="lin" valueType="num">
                                      <p:cBhvr additive="base">
                                        <p:cTn id="50" dur="500" fill="hold"/>
                                        <p:tgtEl>
                                          <p:spTgt spid="38915">
                                            <p:txEl>
                                              <p:pRg st="9" end="9"/>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38915">
                                            <p:txEl>
                                              <p:pRg st="9" end="9"/>
                                            </p:txEl>
                                          </p:spTgt>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60000"/>
                                  </p:stCondLst>
                                  <p:childTnLst>
                                    <p:set>
                                      <p:cBhvr>
                                        <p:cTn id="53" dur="1" fill="hold">
                                          <p:stCondLst>
                                            <p:cond delay="0"/>
                                          </p:stCondLst>
                                        </p:cTn>
                                        <p:tgtEl>
                                          <p:spTgt spid="38915">
                                            <p:txEl>
                                              <p:pRg st="10" end="10"/>
                                            </p:txEl>
                                          </p:spTgt>
                                        </p:tgtEl>
                                        <p:attrNameLst>
                                          <p:attrName>style.visibility</p:attrName>
                                        </p:attrNameLst>
                                      </p:cBhvr>
                                      <p:to>
                                        <p:strVal val="visible"/>
                                      </p:to>
                                    </p:set>
                                    <p:anim calcmode="lin" valueType="num">
                                      <p:cBhvr additive="base">
                                        <p:cTn id="54" dur="500" fill="hold"/>
                                        <p:tgtEl>
                                          <p:spTgt spid="38915">
                                            <p:txEl>
                                              <p:pRg st="10" end="1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8915">
                                            <p:txEl>
                                              <p:pRg st="10" end="10"/>
                                            </p:txEl>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60000"/>
                                  </p:stCondLst>
                                  <p:childTnLst>
                                    <p:set>
                                      <p:cBhvr>
                                        <p:cTn id="57" dur="1" fill="hold">
                                          <p:stCondLst>
                                            <p:cond delay="0"/>
                                          </p:stCondLst>
                                        </p:cTn>
                                        <p:tgtEl>
                                          <p:spTgt spid="38915">
                                            <p:txEl>
                                              <p:pRg st="11" end="11"/>
                                            </p:txEl>
                                          </p:spTgt>
                                        </p:tgtEl>
                                        <p:attrNameLst>
                                          <p:attrName>style.visibility</p:attrName>
                                        </p:attrNameLst>
                                      </p:cBhvr>
                                      <p:to>
                                        <p:strVal val="visible"/>
                                      </p:to>
                                    </p:set>
                                    <p:anim calcmode="lin" valueType="num">
                                      <p:cBhvr additive="base">
                                        <p:cTn id="58" dur="500" fill="hold"/>
                                        <p:tgtEl>
                                          <p:spTgt spid="38915">
                                            <p:txEl>
                                              <p:pRg st="11" end="11"/>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915">
                                            <p:txEl>
                                              <p:pRg st="11" end="11"/>
                                            </p:txEl>
                                          </p:spTgt>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44000"/>
                                  </p:stCondLst>
                                  <p:childTnLst>
                                    <p:set>
                                      <p:cBhvr>
                                        <p:cTn id="61" dur="1" fill="hold">
                                          <p:stCondLst>
                                            <p:cond delay="0"/>
                                          </p:stCondLst>
                                        </p:cTn>
                                        <p:tgtEl>
                                          <p:spTgt spid="38915">
                                            <p:txEl>
                                              <p:pRg st="12" end="12"/>
                                            </p:txEl>
                                          </p:spTgt>
                                        </p:tgtEl>
                                        <p:attrNameLst>
                                          <p:attrName>style.visibility</p:attrName>
                                        </p:attrNameLst>
                                      </p:cBhvr>
                                      <p:to>
                                        <p:strVal val="visible"/>
                                      </p:to>
                                    </p:set>
                                    <p:anim calcmode="lin" valueType="num">
                                      <p:cBhvr additive="base">
                                        <p:cTn id="62" dur="500" fill="hold"/>
                                        <p:tgtEl>
                                          <p:spTgt spid="38915">
                                            <p:txEl>
                                              <p:pRg st="12" end="12"/>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38915">
                                            <p:txEl>
                                              <p:pRg st="12" end="12"/>
                                            </p:txEl>
                                          </p:spTgt>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134000"/>
                            </p:stCondLst>
                            <p:childTnLst>
                              <p:par>
                                <p:cTn id="65" presetID="2" presetClass="entr" presetSubtype="8" fill="hold" grpId="0" nodeType="afterEffect" nodePh="1">
                                  <p:stCondLst>
                                    <p:cond delay="10000"/>
                                  </p:stCondLst>
                                  <p:endCondLst>
                                    <p:cond evt="begin" delay="0">
                                      <p:tn val="65"/>
                                    </p:cond>
                                  </p:endCondLst>
                                  <p:childTnLst>
                                    <p:set>
                                      <p:cBhvr>
                                        <p:cTn id="66" dur="1" fill="hold">
                                          <p:stCondLst>
                                            <p:cond delay="0"/>
                                          </p:stCondLst>
                                        </p:cTn>
                                        <p:tgtEl>
                                          <p:spTgt spid="38920"/>
                                        </p:tgtEl>
                                        <p:attrNameLst>
                                          <p:attrName>style.visibility</p:attrName>
                                        </p:attrNameLst>
                                      </p:cBhvr>
                                      <p:to>
                                        <p:strVal val="visible"/>
                                      </p:to>
                                    </p:set>
                                    <p:anim calcmode="lin" valueType="num">
                                      <p:cBhvr additive="base">
                                        <p:cTn id="67" dur="500" fill="hold"/>
                                        <p:tgtEl>
                                          <p:spTgt spid="38920"/>
                                        </p:tgtEl>
                                        <p:attrNameLst>
                                          <p:attrName>ppt_x</p:attrName>
                                        </p:attrNameLst>
                                      </p:cBhvr>
                                      <p:tavLst>
                                        <p:tav tm="0">
                                          <p:val>
                                            <p:strVal val="0-#ppt_w/2"/>
                                          </p:val>
                                        </p:tav>
                                        <p:tav tm="100000">
                                          <p:val>
                                            <p:strVal val="#ppt_x"/>
                                          </p:val>
                                        </p:tav>
                                      </p:tavLst>
                                    </p:anim>
                                    <p:anim calcmode="lin" valueType="num">
                                      <p:cBhvr additive="base">
                                        <p:cTn id="68" dur="500" fill="hold"/>
                                        <p:tgtEl>
                                          <p:spTgt spid="389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utoUpdateAnimBg="0"/>
      <p:bldP spid="38915" grpId="0" build="p" autoUpdateAnimBg="0" advAuto="4000"/>
      <p:bldP spid="3892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sz="3200" b="1">
                <a:solidFill>
                  <a:srgbClr val="993300"/>
                </a:solidFill>
                <a:latin typeface="Myriad Pro" pitchFamily="34" charset="0"/>
              </a:rPr>
              <a:t>Statique</a:t>
            </a:r>
            <a:endParaRPr lang="fr-FR"/>
          </a:p>
        </p:txBody>
      </p:sp>
      <p:sp>
        <p:nvSpPr>
          <p:cNvPr id="3" name="Espace réservé du contenu 2"/>
          <p:cNvSpPr>
            <a:spLocks noGrp="1"/>
          </p:cNvSpPr>
          <p:nvPr>
            <p:ph sz="quarter" idx="1"/>
          </p:nvPr>
        </p:nvSpPr>
        <p:spPr/>
        <p:txBody>
          <a:bodyPr>
            <a:normAutofit fontScale="85000" lnSpcReduction="20000"/>
          </a:bodyPr>
          <a:lstStyle/>
          <a:p>
            <a:pPr fontAlgn="t"/>
            <a:r>
              <a:rPr lang="fr-FR" b="1"/>
              <a:t>le diagramme de cas d'utilisation</a:t>
            </a:r>
            <a:r>
              <a:rPr lang="fr-FR"/>
              <a:t> représente les relations entre les acteurs et les fonctionnalités du système. Les cas d'utilisation présentent une vue externe de la façon d'utiliser un système, que ce soit l'application, un sous-système, une fonction, un composant. </a:t>
            </a:r>
          </a:p>
          <a:p>
            <a:pPr fontAlgn="t"/>
            <a:r>
              <a:rPr lang="fr-FR" b="1"/>
              <a:t>le diagramme de classes </a:t>
            </a:r>
            <a:r>
              <a:rPr lang="fr-FR"/>
              <a:t>est un ensemble d'éléments statiques qui montre la structure d'un modèle (les classes, leur type, leur contenu et leurs relations). </a:t>
            </a:r>
          </a:p>
          <a:p>
            <a:pPr fontAlgn="t"/>
            <a:r>
              <a:rPr lang="fr-FR" b="1"/>
              <a:t>le diagramme d'objets (objet : instance d'une classe)</a:t>
            </a:r>
            <a:r>
              <a:rPr lang="fr-FR"/>
              <a:t> représente les objets et les liens entre eux. Il permet d'affiner un aspect particulier d'un diagramme de classes pour un contexte donné. </a:t>
            </a:r>
          </a:p>
          <a:p>
            <a:pPr fontAlgn="t"/>
            <a:r>
              <a:rPr lang="fr-FR" b="1"/>
              <a:t>le diagramme de composants</a:t>
            </a:r>
            <a:r>
              <a:rPr lang="fr-FR"/>
              <a:t> montre les éléments logiciels (exécutables, librairies, fichiers qui constituent le système) et leurs dépendances. </a:t>
            </a:r>
          </a:p>
          <a:p>
            <a:pPr fontAlgn="t"/>
            <a:r>
              <a:rPr lang="fr-FR" b="1"/>
              <a:t>le diagramme de déploiement</a:t>
            </a:r>
            <a:r>
              <a:rPr lang="fr-FR"/>
              <a:t> indique la répartition physique des matériels du système (processeurs, périphériques) et leurs connexions. </a:t>
            </a:r>
          </a:p>
          <a:p>
            <a:endParaRPr lang="fr-FR"/>
          </a:p>
        </p:txBody>
      </p:sp>
    </p:spTree>
    <p:extLst>
      <p:ext uri="{BB962C8B-B14F-4D97-AF65-F5344CB8AC3E}">
        <p14:creationId xmlns:p14="http://schemas.microsoft.com/office/powerpoint/2010/main" val="66578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sz="3200" b="1">
                <a:solidFill>
                  <a:srgbClr val="993300"/>
                </a:solidFill>
                <a:latin typeface="Myriad Pro" pitchFamily="34" charset="0"/>
              </a:rPr>
              <a:t>Dynamique</a:t>
            </a:r>
            <a:endParaRPr lang="fr-FR"/>
          </a:p>
        </p:txBody>
      </p:sp>
      <p:sp>
        <p:nvSpPr>
          <p:cNvPr id="3" name="Espace réservé du contenu 2"/>
          <p:cNvSpPr>
            <a:spLocks noGrp="1"/>
          </p:cNvSpPr>
          <p:nvPr>
            <p:ph sz="quarter" idx="1"/>
          </p:nvPr>
        </p:nvSpPr>
        <p:spPr/>
        <p:txBody>
          <a:bodyPr>
            <a:normAutofit fontScale="92500" lnSpcReduction="10000"/>
          </a:bodyPr>
          <a:lstStyle/>
          <a:p>
            <a:pPr fontAlgn="t"/>
            <a:r>
              <a:rPr lang="fr-FR" b="1"/>
              <a:t>le diagramme de séquence</a:t>
            </a:r>
            <a:r>
              <a:rPr lang="fr-FR"/>
              <a:t> représente les messages échangés entre les objets. Il donne une notion temporelle aux messages. </a:t>
            </a:r>
          </a:p>
          <a:p>
            <a:pPr fontAlgn="t"/>
            <a:r>
              <a:rPr lang="fr-FR" b="1"/>
              <a:t>le diagramme de collaboration </a:t>
            </a:r>
            <a:r>
              <a:rPr lang="fr-FR"/>
              <a:t>représente les messages échangés entre les objets. Il insiste plus particulièrement sur la notion organisationnelle.</a:t>
            </a:r>
          </a:p>
          <a:p>
            <a:pPr fontAlgn="t"/>
            <a:r>
              <a:rPr lang="fr-FR" b="1"/>
              <a:t>le diagramme d'états/transitions</a:t>
            </a:r>
            <a:r>
              <a:rPr lang="fr-FR"/>
              <a:t> décrit le cycle de vie des objets formalisés dans une classe (une classe ne se voit donc associer qu'un cycle de vie).  </a:t>
            </a:r>
          </a:p>
          <a:p>
            <a:pPr fontAlgn="t"/>
            <a:r>
              <a:rPr lang="fr-FR" b="1"/>
              <a:t>le diagramme d'activités </a:t>
            </a:r>
            <a:r>
              <a:rPr lang="fr-FR"/>
              <a:t>décrit le déroulement d'un processus formalisé éventuellement dans un cas d'utilisation, il modélise les actions effectuées sur le système (peut permettre de présenter un processus métier).</a:t>
            </a:r>
          </a:p>
          <a:p>
            <a:endParaRPr lang="fr-FR"/>
          </a:p>
        </p:txBody>
      </p:sp>
    </p:spTree>
    <p:extLst>
      <p:ext uri="{BB962C8B-B14F-4D97-AF65-F5344CB8AC3E}">
        <p14:creationId xmlns:p14="http://schemas.microsoft.com/office/powerpoint/2010/main" val="373736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Plan</a:t>
            </a:r>
          </a:p>
        </p:txBody>
      </p:sp>
      <p:sp>
        <p:nvSpPr>
          <p:cNvPr id="3" name="Espace réservé du contenu 2"/>
          <p:cNvSpPr>
            <a:spLocks noGrp="1"/>
          </p:cNvSpPr>
          <p:nvPr>
            <p:ph sz="quarter" idx="1"/>
          </p:nvPr>
        </p:nvSpPr>
        <p:spPr/>
        <p:txBody>
          <a:bodyPr/>
          <a:lstStyle/>
          <a:p>
            <a:r>
              <a:rPr lang="fr-FR" b="1">
                <a:solidFill>
                  <a:schemeClr val="tx1">
                    <a:lumMod val="95000"/>
                    <a:lumOff val="5000"/>
                  </a:schemeClr>
                </a:solidFill>
              </a:rPr>
              <a:t>Stéréotype de classe</a:t>
            </a:r>
          </a:p>
          <a:p>
            <a:r>
              <a:rPr lang="fr-FR" b="1">
                <a:solidFill>
                  <a:schemeClr val="tx1">
                    <a:lumMod val="95000"/>
                    <a:lumOff val="5000"/>
                  </a:schemeClr>
                </a:solidFill>
              </a:rPr>
              <a:t>Paquetage</a:t>
            </a:r>
          </a:p>
          <a:p>
            <a:r>
              <a:rPr lang="fr-FR" b="1">
                <a:solidFill>
                  <a:schemeClr val="tx1">
                    <a:lumMod val="95000"/>
                    <a:lumOff val="5000"/>
                  </a:schemeClr>
                </a:solidFill>
              </a:rPr>
              <a:t>Les différents diagrammes UML</a:t>
            </a:r>
            <a:endParaRPr lang="fr-FR">
              <a:solidFill>
                <a:schemeClr val="tx1">
                  <a:lumMod val="95000"/>
                  <a:lumOff val="5000"/>
                </a:schemeClr>
              </a:solidFill>
            </a:endParaRPr>
          </a:p>
        </p:txBody>
      </p:sp>
    </p:spTree>
    <p:extLst>
      <p:ext uri="{BB962C8B-B14F-4D97-AF65-F5344CB8AC3E}">
        <p14:creationId xmlns:p14="http://schemas.microsoft.com/office/powerpoint/2010/main" val="1674503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cas d'utilisation</a:t>
            </a:r>
            <a:endParaRPr lang="fr-FR"/>
          </a:p>
        </p:txBody>
      </p:sp>
      <p:sp>
        <p:nvSpPr>
          <p:cNvPr id="3" name="Espace réservé du contenu 2"/>
          <p:cNvSpPr>
            <a:spLocks noGrp="1"/>
          </p:cNvSpPr>
          <p:nvPr>
            <p:ph sz="quarter" idx="1"/>
          </p:nvPr>
        </p:nvSpPr>
        <p:spPr>
          <a:xfrm>
            <a:off x="457200" y="1600200"/>
            <a:ext cx="3106688" cy="4349080"/>
          </a:xfrm>
        </p:spPr>
        <p:txBody>
          <a:bodyPr>
            <a:normAutofit fontScale="92500" lnSpcReduction="10000"/>
          </a:bodyPr>
          <a:lstStyle/>
          <a:p>
            <a:r>
              <a:rPr lang="fr-FR"/>
              <a:t>Il</a:t>
            </a:r>
            <a:r>
              <a:rPr lang="fr-FR" b="1"/>
              <a:t> </a:t>
            </a:r>
            <a:r>
              <a:rPr lang="fr-FR"/>
              <a:t>représente les relations entre les acteurs et les fonctionnalités du système. Les cas d'utilisation présentent une vue externe de la façon d'utiliser un système, que ce soit l'application, un sous-système, une fonction, un composant. </a:t>
            </a:r>
          </a:p>
          <a:p>
            <a:endParaRPr lang="fr-F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56792"/>
            <a:ext cx="46577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596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cas d'utilisation</a:t>
            </a:r>
            <a:endParaRPr lang="fr-FR"/>
          </a:p>
        </p:txBody>
      </p:sp>
      <p:sp>
        <p:nvSpPr>
          <p:cNvPr id="3" name="Espace réservé du contenu 2"/>
          <p:cNvSpPr>
            <a:spLocks noGrp="1"/>
          </p:cNvSpPr>
          <p:nvPr>
            <p:ph sz="quarter" idx="1"/>
          </p:nvPr>
        </p:nvSpPr>
        <p:spPr/>
        <p:txBody>
          <a:bodyPr/>
          <a:lstStyle/>
          <a:p>
            <a:pPr marL="274320" lvl="1">
              <a:spcBef>
                <a:spcPts val="600"/>
              </a:spcBef>
              <a:buSzPct val="70000"/>
              <a:buFont typeface="Wingdings"/>
              <a:buChar char=""/>
            </a:pPr>
            <a:r>
              <a:rPr lang="fr-FR"/>
              <a:t>Rappel sur extends et include: Attention au sens de la flèche !</a:t>
            </a:r>
          </a:p>
          <a:p>
            <a:pPr lvl="1"/>
            <a:r>
              <a:rPr lang="fr-FR"/>
              <a:t>A - - -include- - -&gt;B : quand A est fait, B l'est aussi</a:t>
            </a:r>
          </a:p>
          <a:p>
            <a:pPr lvl="1"/>
            <a:r>
              <a:rPr lang="fr-FR"/>
              <a:t>A - - -extends- - -&gt;B : quand B est fait, A peut l‘être mais pas obligatoirement.</a:t>
            </a:r>
          </a:p>
          <a:p>
            <a:pPr marL="365760" lvl="1" indent="0">
              <a:buNone/>
            </a:pPr>
            <a:endParaRPr lang="fr-FR"/>
          </a:p>
        </p:txBody>
      </p:sp>
    </p:spTree>
    <p:extLst>
      <p:ext uri="{BB962C8B-B14F-4D97-AF65-F5344CB8AC3E}">
        <p14:creationId xmlns:p14="http://schemas.microsoft.com/office/powerpoint/2010/main" val="287642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348880"/>
            <a:ext cx="4939824"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re 3"/>
          <p:cNvSpPr>
            <a:spLocks noGrp="1"/>
          </p:cNvSpPr>
          <p:nvPr>
            <p:ph type="title"/>
          </p:nvPr>
        </p:nvSpPr>
        <p:spPr>
          <a:xfrm>
            <a:off x="457200" y="274638"/>
            <a:ext cx="7467600" cy="706090"/>
          </a:xfrm>
        </p:spPr>
        <p:txBody>
          <a:bodyPr/>
          <a:lstStyle/>
          <a:p>
            <a:r>
              <a:rPr lang="fr-FR"/>
              <a:t>Le diagramme de classes</a:t>
            </a:r>
          </a:p>
        </p:txBody>
      </p:sp>
      <p:sp>
        <p:nvSpPr>
          <p:cNvPr id="7" name="Espace réservé du contenu 2"/>
          <p:cNvSpPr txBox="1">
            <a:spLocks/>
          </p:cNvSpPr>
          <p:nvPr/>
        </p:nvSpPr>
        <p:spPr>
          <a:xfrm>
            <a:off x="547935" y="1205136"/>
            <a:ext cx="7818443" cy="855712"/>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a:t>Il est un ensemble d'éléments statiques qui montre la structure d'un modèle (les classes, leur type, leur contenu et leurs relations). </a:t>
            </a:r>
          </a:p>
          <a:p>
            <a:pPr marL="0" indent="0">
              <a:buNone/>
            </a:pPr>
            <a:endParaRPr lang="fr-FR"/>
          </a:p>
        </p:txBody>
      </p:sp>
    </p:spTree>
    <p:extLst>
      <p:ext uri="{BB962C8B-B14F-4D97-AF65-F5344CB8AC3E}">
        <p14:creationId xmlns:p14="http://schemas.microsoft.com/office/powerpoint/2010/main" val="115392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 diagramme de classes (suite)</a:t>
            </a:r>
          </a:p>
        </p:txBody>
      </p:sp>
      <p:sp>
        <p:nvSpPr>
          <p:cNvPr id="3" name="Espace réservé du contenu 2"/>
          <p:cNvSpPr>
            <a:spLocks noGrp="1"/>
          </p:cNvSpPr>
          <p:nvPr>
            <p:ph sz="quarter" idx="1"/>
          </p:nvPr>
        </p:nvSpPr>
        <p:spPr>
          <a:xfrm>
            <a:off x="457200" y="1600200"/>
            <a:ext cx="7467600" cy="2476872"/>
          </a:xfrm>
        </p:spPr>
        <p:txBody>
          <a:bodyPr>
            <a:normAutofit fontScale="55000" lnSpcReduction="20000"/>
          </a:bodyPr>
          <a:lstStyle/>
          <a:p>
            <a:r>
              <a:rPr lang="fr-FR"/>
              <a:t>Il est indispensable d’organiser les classes et de structurer le modèle pour le maîtriser dans sa globalité. Cette démarche de structuration nécessite la création d’entités permettant de regrouper les classes par thèmes selon des critères plus ou moins formels pour constituer une synthèse du modèle. En UML, une telle entité prend le nom de </a:t>
            </a:r>
            <a:r>
              <a:rPr lang="fr-FR" b="1"/>
              <a:t>paquetage </a:t>
            </a:r>
            <a:r>
              <a:rPr lang="fr-FR"/>
              <a:t>(ou </a:t>
            </a:r>
            <a:r>
              <a:rPr lang="fr-FR" i="1"/>
              <a:t>package </a:t>
            </a:r>
            <a:r>
              <a:rPr lang="fr-FR"/>
              <a:t>en anglais).</a:t>
            </a:r>
          </a:p>
          <a:p>
            <a:r>
              <a:rPr lang="fr-FR"/>
              <a:t>Un paquetage décrit un sous-ensemble du modèle et qu’il peut faire l’objet d’un diagramme indépendant offrant une vue détaillée de ce sous-ensemble. </a:t>
            </a:r>
          </a:p>
          <a:p>
            <a:r>
              <a:rPr lang="fr-FR"/>
              <a:t>UML permet de représenter graphiquement les paquetages dans les diagrammes de classes. La notation retenue correspond à un symbole prenant la forme d’un dossier par analogie avec l’objet destiné communément à ranger des documents : les paquetages servent à « ranger » les classes. </a:t>
            </a:r>
          </a:p>
          <a:p>
            <a:r>
              <a:rPr lang="fr-FR"/>
              <a:t>Les paquetages doivent être organisés et structurés en fonction de leurs interdépendances.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4241789"/>
            <a:ext cx="2323479" cy="196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13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d'objets</a:t>
            </a:r>
            <a:endParaRPr lang="fr-FR"/>
          </a:p>
        </p:txBody>
      </p:sp>
      <p:sp>
        <p:nvSpPr>
          <p:cNvPr id="3" name="Espace réservé du contenu 2"/>
          <p:cNvSpPr>
            <a:spLocks noGrp="1"/>
          </p:cNvSpPr>
          <p:nvPr>
            <p:ph sz="quarter" idx="1"/>
          </p:nvPr>
        </p:nvSpPr>
        <p:spPr>
          <a:xfrm>
            <a:off x="457200" y="1600200"/>
            <a:ext cx="7467600" cy="4997152"/>
          </a:xfrm>
        </p:spPr>
        <p:txBody>
          <a:bodyPr>
            <a:normAutofit fontScale="62500" lnSpcReduction="20000"/>
          </a:bodyPr>
          <a:lstStyle/>
          <a:p>
            <a:r>
              <a:rPr lang="fr-FR"/>
              <a:t>Il représente les objets et les liens entre eux. Il permet d'affiner un aspect particulier d'un diagramme de classes pour un contexte donné.</a:t>
            </a:r>
          </a:p>
          <a:p>
            <a:endParaRPr lang="fr-FR"/>
          </a:p>
          <a:p>
            <a:endParaRPr lang="fr-FR"/>
          </a:p>
          <a:p>
            <a:pPr marL="0" indent="0">
              <a:buNone/>
            </a:pPr>
            <a:endParaRPr lang="fr-FR"/>
          </a:p>
          <a:p>
            <a:pPr marL="0" indent="0">
              <a:buNone/>
            </a:pPr>
            <a:endParaRPr lang="fr-FR"/>
          </a:p>
          <a:p>
            <a:pPr marL="0" indent="0">
              <a:buNone/>
            </a:pPr>
            <a:endParaRPr lang="fr-FR"/>
          </a:p>
          <a:p>
            <a:pPr marL="0" indent="0">
              <a:buNone/>
            </a:pPr>
            <a:endParaRPr lang="fr-FR"/>
          </a:p>
          <a:p>
            <a:r>
              <a:rPr lang="fr-FR"/>
              <a:t> Dans la représentation d’un objet, le nom de l’objet référencé dans la boîte est souligné et suivi de « : » et du nom de sa classe d’appartenance.</a:t>
            </a:r>
          </a:p>
          <a:p>
            <a:r>
              <a:rPr lang="fr-FR"/>
              <a:t>Les attributs définis sur un objet peuvent prendre des valeurs particulières qui sont celles de l’instance considérée.</a:t>
            </a:r>
          </a:p>
          <a:p>
            <a:r>
              <a:rPr lang="fr-FR"/>
              <a:t>Il n’est pas nécessaire de faire apparaître les cardinalités de relation entre objets puisque l’on représente explicitement les instances mises en jeu par la relation.</a:t>
            </a:r>
          </a:p>
          <a:p>
            <a:r>
              <a:rPr lang="fr-FR"/>
              <a:t>Les diagrammes d’objets sont utilisés pour traduire des structures particulières qui mettent en jeu plusieurs instances d’une même classe et/ou de différentes classes. </a:t>
            </a:r>
          </a:p>
          <a:p>
            <a:r>
              <a:rPr lang="fr-FR"/>
              <a:t>La formalisation de la collaboration entre les objets peut alors être modélisée en complétant le diagramme d’objets pour le transformer en un diagramme de collaboration.</a:t>
            </a:r>
          </a:p>
          <a:p>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7" y="2180353"/>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22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composants</a:t>
            </a:r>
            <a:endParaRPr lang="fr-FR"/>
          </a:p>
        </p:txBody>
      </p:sp>
      <p:sp>
        <p:nvSpPr>
          <p:cNvPr id="3" name="Espace réservé du contenu 2"/>
          <p:cNvSpPr>
            <a:spLocks noGrp="1"/>
          </p:cNvSpPr>
          <p:nvPr>
            <p:ph sz="quarter" idx="1"/>
          </p:nvPr>
        </p:nvSpPr>
        <p:spPr>
          <a:xfrm>
            <a:off x="457200" y="1600200"/>
            <a:ext cx="7467600" cy="604664"/>
          </a:xfrm>
        </p:spPr>
        <p:txBody>
          <a:bodyPr>
            <a:normAutofit fontScale="85000" lnSpcReduction="20000"/>
          </a:bodyPr>
          <a:lstStyle/>
          <a:p>
            <a:r>
              <a:rPr lang="fr-FR"/>
              <a:t>Il montre les éléments logiciels (exécutables, librairies, fichiers qui constituent le système) et leurs dépendances. </a:t>
            </a:r>
          </a:p>
          <a:p>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204864"/>
            <a:ext cx="5544616" cy="4472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08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composants (suite)</a:t>
            </a:r>
            <a:endParaRPr lang="fr-FR"/>
          </a:p>
        </p:txBody>
      </p:sp>
      <p:sp>
        <p:nvSpPr>
          <p:cNvPr id="3" name="Espace réservé du contenu 2"/>
          <p:cNvSpPr>
            <a:spLocks noGrp="1"/>
          </p:cNvSpPr>
          <p:nvPr>
            <p:ph sz="quarter" idx="1"/>
          </p:nvPr>
        </p:nvSpPr>
        <p:spPr>
          <a:xfrm>
            <a:off x="457200" y="1600200"/>
            <a:ext cx="7467600" cy="3989040"/>
          </a:xfrm>
        </p:spPr>
        <p:txBody>
          <a:bodyPr>
            <a:normAutofit fontScale="70000" lnSpcReduction="20000"/>
          </a:bodyPr>
          <a:lstStyle/>
          <a:p>
            <a:r>
              <a:rPr lang="fr-FR"/>
              <a:t>Les diagrammes de composants permettent de représenter les éléments ou les articles de la configuration du logiciel et leurs liens de dépendance. Ils formalisent ainsi les solutions techniques choisies pour la réalisation et l’intégration du logiciel en faisant apparaître explicitement les programmes principaux, les bibliothèques, les modules, les « composants sur étagère » etc., ainsi que la structure globale dans laquelle ils prennent place. </a:t>
            </a:r>
          </a:p>
          <a:p>
            <a:r>
              <a:rPr lang="fr-FR"/>
              <a:t>Chaque composant traduit une réalisation particulière d’une ou de plusieurs entités préalablement modélisées dans des diagrammes de classes. La nature des composants est souvent très liée à la technologie choisie, à l’environnement d’exécution et au langage cible. </a:t>
            </a:r>
          </a:p>
          <a:p>
            <a:r>
              <a:rPr lang="fr-FR"/>
              <a:t>Les composants peuvent être organisés en paquetages qui, dans ce cas, sont assimilés à des </a:t>
            </a:r>
            <a:r>
              <a:rPr lang="fr-FR" b="1"/>
              <a:t>sous-systèmes </a:t>
            </a:r>
            <a:r>
              <a:rPr lang="fr-FR"/>
              <a:t>logiciels. Chaque sous-système et chaque composant peut être représenté sur le diagramme de composants et caractérisé par une ou plusieurs </a:t>
            </a:r>
            <a:r>
              <a:rPr lang="fr-FR" b="1"/>
              <a:t>interfaces </a:t>
            </a:r>
            <a:r>
              <a:rPr lang="fr-FR"/>
              <a:t>qu’il met à la disposition des autres composants de l’architecture. </a:t>
            </a:r>
          </a:p>
        </p:txBody>
      </p:sp>
    </p:spTree>
    <p:extLst>
      <p:ext uri="{BB962C8B-B14F-4D97-AF65-F5344CB8AC3E}">
        <p14:creationId xmlns:p14="http://schemas.microsoft.com/office/powerpoint/2010/main" val="2498139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composants (suite)</a:t>
            </a:r>
            <a:endParaRPr lang="fr-FR"/>
          </a:p>
        </p:txBody>
      </p:sp>
      <p:sp>
        <p:nvSpPr>
          <p:cNvPr id="3" name="Espace réservé du contenu 2"/>
          <p:cNvSpPr>
            <a:spLocks noGrp="1"/>
          </p:cNvSpPr>
          <p:nvPr>
            <p:ph sz="quarter" idx="1"/>
          </p:nvPr>
        </p:nvSpPr>
        <p:spPr>
          <a:xfrm>
            <a:off x="457200" y="1600200"/>
            <a:ext cx="7467600" cy="1324744"/>
          </a:xfrm>
        </p:spPr>
        <p:txBody>
          <a:bodyPr>
            <a:normAutofit fontScale="70000" lnSpcReduction="20000"/>
          </a:bodyPr>
          <a:lstStyle/>
          <a:p>
            <a:r>
              <a:rPr lang="fr-FR"/>
              <a:t>UML permet de modéliser ces interfaces soit en utilisant une notation équivalente à celle de la classe avec la mention &lt;&lt;interface&gt;&gt; dans le compartiment supérieur, soit en utilisant un symbole spécifique qui prend la forme d’un petit cercle. </a:t>
            </a:r>
          </a:p>
          <a:p>
            <a:r>
              <a:rPr lang="fr-FR"/>
              <a:t>Différentes notations UML de la réalisation d’interface:</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56992"/>
            <a:ext cx="8460432" cy="260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99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déploiement</a:t>
            </a:r>
            <a:endParaRPr lang="fr-FR"/>
          </a:p>
        </p:txBody>
      </p:sp>
      <p:sp>
        <p:nvSpPr>
          <p:cNvPr id="3" name="Espace réservé du contenu 2"/>
          <p:cNvSpPr>
            <a:spLocks noGrp="1"/>
          </p:cNvSpPr>
          <p:nvPr>
            <p:ph sz="quarter" idx="1"/>
          </p:nvPr>
        </p:nvSpPr>
        <p:spPr>
          <a:xfrm>
            <a:off x="457200" y="1600200"/>
            <a:ext cx="7467600" cy="748680"/>
          </a:xfrm>
        </p:spPr>
        <p:txBody>
          <a:bodyPr>
            <a:normAutofit fontScale="85000" lnSpcReduction="10000"/>
          </a:bodyPr>
          <a:lstStyle/>
          <a:p>
            <a:r>
              <a:rPr lang="fr-FR"/>
              <a:t>Il indique la répartition physique des matériels du système (processeurs, périphériques) et leurs connexions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492896"/>
            <a:ext cx="48291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449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déploiement (suite)</a:t>
            </a:r>
            <a:endParaRPr lang="fr-FR"/>
          </a:p>
        </p:txBody>
      </p:sp>
      <p:sp>
        <p:nvSpPr>
          <p:cNvPr id="3" name="Espace réservé du contenu 2"/>
          <p:cNvSpPr>
            <a:spLocks noGrp="1"/>
          </p:cNvSpPr>
          <p:nvPr>
            <p:ph sz="quarter" idx="1"/>
          </p:nvPr>
        </p:nvSpPr>
        <p:spPr/>
        <p:txBody>
          <a:bodyPr>
            <a:normAutofit fontScale="85000" lnSpcReduction="20000"/>
          </a:bodyPr>
          <a:lstStyle/>
          <a:p>
            <a:r>
              <a:rPr lang="fr-FR"/>
              <a:t>Les </a:t>
            </a:r>
            <a:r>
              <a:rPr lang="fr-FR" b="1"/>
              <a:t>diagrammes de déploiement </a:t>
            </a:r>
            <a:r>
              <a:rPr lang="fr-FR"/>
              <a:t>montrent la disposition physique des différents matériels (les </a:t>
            </a:r>
            <a:r>
              <a:rPr lang="fr-FR" i="1" err="1"/>
              <a:t>noeuds</a:t>
            </a:r>
            <a:r>
              <a:rPr lang="fr-FR" i="1"/>
              <a:t> </a:t>
            </a:r>
            <a:r>
              <a:rPr lang="fr-FR"/>
              <a:t>) qui composent le système et la répartition des programmes exécutables sur ces matériels. Ces diagrammes peuvent présenter un intérêt pour la modélisation d’architectures à objets distribués puisqu’ils permettent de formaliser la répartition des composants sur le réseau.</a:t>
            </a:r>
          </a:p>
          <a:p>
            <a:r>
              <a:rPr lang="fr-FR"/>
              <a:t>Les diagrammes de déploiement permettent de représenter les nœuds de l’architecture physique sous forme de cubes reliés les uns aux autres par des traits simples qui correspondent aux liens de communication physique (bus matériel, réseau de télécommunication, etc.). Les nœuds peuvent être des processeurs sur lesquels s’exécutent les tâches identifiées dans l’architecture du logiciel) ou des ressources particulières qui correspondent aux éléments matériels mis en œuvre dans l’architecture (capteurs, équipements, périphériques, etc.). Les tâches exécutées sur un processeur sont listées sous la face frontale du cube représentant le processeur considéré. </a:t>
            </a:r>
          </a:p>
        </p:txBody>
      </p:sp>
    </p:spTree>
    <p:extLst>
      <p:ext uri="{BB962C8B-B14F-4D97-AF65-F5344CB8AC3E}">
        <p14:creationId xmlns:p14="http://schemas.microsoft.com/office/powerpoint/2010/main" val="413796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3200">
                <a:solidFill>
                  <a:schemeClr val="tx1"/>
                </a:solidFill>
              </a:rPr>
              <a:t>Stéréotype de classe</a:t>
            </a:r>
            <a:endParaRPr lang="fr-FR">
              <a:solidFill>
                <a:schemeClr val="tx1"/>
              </a:solidFill>
            </a:endParaRP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1942765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a:t>le diagramme d’interaction: le diagramme de séquence</a:t>
            </a:r>
            <a:r>
              <a:rPr lang="fr-FR"/>
              <a:t> </a:t>
            </a:r>
            <a:r>
              <a:rPr lang="fr-FR" b="1"/>
              <a:t>système ouvert</a:t>
            </a:r>
          </a:p>
        </p:txBody>
      </p:sp>
      <p:sp>
        <p:nvSpPr>
          <p:cNvPr id="3" name="Espace réservé du contenu 2"/>
          <p:cNvSpPr>
            <a:spLocks noGrp="1"/>
          </p:cNvSpPr>
          <p:nvPr>
            <p:ph sz="quarter" idx="1"/>
          </p:nvPr>
        </p:nvSpPr>
        <p:spPr>
          <a:xfrm>
            <a:off x="457200" y="1600200"/>
            <a:ext cx="7467600" cy="676672"/>
          </a:xfrm>
        </p:spPr>
        <p:txBody>
          <a:bodyPr>
            <a:normAutofit fontScale="92500" lnSpcReduction="20000"/>
          </a:bodyPr>
          <a:lstStyle/>
          <a:p>
            <a:r>
              <a:rPr lang="fr-FR"/>
              <a:t>Il représente les messages échangés entre les objets. Il donne une notion temporelle aux messages. </a:t>
            </a:r>
          </a:p>
          <a:p>
            <a:endParaRPr lang="fr-F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15020"/>
            <a:ext cx="6048672" cy="455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187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a:t>le diagramme de séquence</a:t>
            </a:r>
            <a:r>
              <a:rPr lang="fr-FR"/>
              <a:t> </a:t>
            </a:r>
            <a:r>
              <a:rPr lang="fr-FR" b="1"/>
              <a:t>ouvert/ le diagramme d’interaction</a:t>
            </a:r>
            <a:endParaRPr lang="fr-FR"/>
          </a:p>
        </p:txBody>
      </p:sp>
      <p:sp>
        <p:nvSpPr>
          <p:cNvPr id="3" name="Espace réservé du contenu 2"/>
          <p:cNvSpPr>
            <a:spLocks noGrp="1"/>
          </p:cNvSpPr>
          <p:nvPr>
            <p:ph sz="quarter" idx="1"/>
          </p:nvPr>
        </p:nvSpPr>
        <p:spPr/>
        <p:txBody>
          <a:bodyPr>
            <a:normAutofit fontScale="62500" lnSpcReduction="20000"/>
          </a:bodyPr>
          <a:lstStyle/>
          <a:p>
            <a:r>
              <a:rPr lang="fr-FR"/>
              <a:t>Un diagramme de séquence se lit de haut en bas suivant une logique temporelle : le début du scénario est décrit en haut de page et la fin du scénario en bas de page. Les objets participants sont présentés en en-tête et sous chaque symbole rectangulaire, on trace un trait vertical symbolisant la </a:t>
            </a:r>
            <a:r>
              <a:rPr lang="fr-FR" b="1"/>
              <a:t>ligne de vie </a:t>
            </a:r>
            <a:r>
              <a:rPr lang="fr-FR"/>
              <a:t>de l’objet. Cette ligne permet de matérialiser l’existence de l’objet et le déroulement séquentiel des opérations qu’il exécute entre le moment de sa création et le moment de sa destruction. Pour modéliser les interactions entre acteurs et objets ou entre objets collaborant, on trace ensuite sur le même diagramme des flèches qui représentent les messages échangés pour déclencher les opérations nécessaires.</a:t>
            </a:r>
          </a:p>
          <a:p>
            <a:r>
              <a:rPr lang="fr-FR"/>
              <a:t>Sur envoi d’un message, une méthode de l’objet destinataire est invoquée et une opération est exécutée. L’exécution de cette opération peut être représentée par un rectangle vertical superposé à la ligne de vie de l’objet qui la réalise.</a:t>
            </a:r>
          </a:p>
          <a:p>
            <a:r>
              <a:rPr lang="fr-FR"/>
              <a:t>Les appels peuvent être synchrones ou asynchrones : </a:t>
            </a:r>
          </a:p>
          <a:p>
            <a:pPr lvl="1"/>
            <a:r>
              <a:rPr lang="fr-FR"/>
              <a:t>Un appel synchrone est symbolisé avec une flèche à  deux pointes. On ne précise pas nécessairement le retour: lorsque l’opération appelée est terminée, le contrôle est implicitement restitué à l’appelant.</a:t>
            </a:r>
          </a:p>
          <a:p>
            <a:pPr lvl="1"/>
            <a:r>
              <a:rPr lang="fr-FR"/>
              <a:t>Un appel asynchrone est symbolisé avec une flèche à une seule pointe et un retour explicite: l’appelant n’est pas bloqué pendant l’exécution de l’opération appelée.</a:t>
            </a:r>
          </a:p>
          <a:p>
            <a:r>
              <a:rPr lang="fr-FR"/>
              <a:t>En général, l’appel est synchrone et le contrôle est implicitement restitué à l’appelant lorsque l’opération se termine.</a:t>
            </a:r>
          </a:p>
          <a:p>
            <a:pPr lvl="1"/>
            <a:endParaRPr lang="fr-FR"/>
          </a:p>
        </p:txBody>
      </p:sp>
    </p:spTree>
    <p:extLst>
      <p:ext uri="{BB962C8B-B14F-4D97-AF65-F5344CB8AC3E}">
        <p14:creationId xmlns:p14="http://schemas.microsoft.com/office/powerpoint/2010/main" val="144940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collaboration/communication</a:t>
            </a:r>
            <a:endParaRPr lang="fr-FR"/>
          </a:p>
        </p:txBody>
      </p:sp>
      <p:sp>
        <p:nvSpPr>
          <p:cNvPr id="3" name="Espace réservé du contenu 2"/>
          <p:cNvSpPr>
            <a:spLocks noGrp="1"/>
          </p:cNvSpPr>
          <p:nvPr>
            <p:ph sz="quarter" idx="1"/>
          </p:nvPr>
        </p:nvSpPr>
        <p:spPr>
          <a:xfrm>
            <a:off x="457200" y="1600200"/>
            <a:ext cx="7467600" cy="676672"/>
          </a:xfrm>
        </p:spPr>
        <p:txBody>
          <a:bodyPr>
            <a:normAutofit fontScale="77500" lnSpcReduction="20000"/>
          </a:bodyPr>
          <a:lstStyle/>
          <a:p>
            <a:r>
              <a:rPr lang="fr-FR"/>
              <a:t>Il représente les messages échangés entre les objets. Il insiste plus particulièrement sur la notion organisationnelle.</a:t>
            </a:r>
          </a:p>
          <a:p>
            <a:endParaRPr lang="fr-F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48880"/>
            <a:ext cx="711793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3161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de collaboration</a:t>
            </a:r>
            <a:endParaRPr lang="fr-FR"/>
          </a:p>
        </p:txBody>
      </p:sp>
      <p:sp>
        <p:nvSpPr>
          <p:cNvPr id="3" name="Espace réservé du contenu 2"/>
          <p:cNvSpPr>
            <a:spLocks noGrp="1"/>
          </p:cNvSpPr>
          <p:nvPr>
            <p:ph sz="quarter" idx="1"/>
          </p:nvPr>
        </p:nvSpPr>
        <p:spPr/>
        <p:txBody>
          <a:bodyPr>
            <a:normAutofit/>
          </a:bodyPr>
          <a:lstStyle/>
          <a:p>
            <a:r>
              <a:rPr lang="fr-FR"/>
              <a:t>Le diagramme de collaboration propose une représentation équivalente à celle des diagrammes de séquence. On vient plaquer les flux de messages entre objets sur le diagramme d’objets. Cela permet de vérifier que la structure du modèle de classe est satisfaisante et que les liens entre objets permettent de naviguer dans le modèle pour dérouler le scénario voulu. La séquence des opérations est représentée par un numéro d'ordre sur chaque flèche figurant un message.</a:t>
            </a:r>
          </a:p>
        </p:txBody>
      </p:sp>
    </p:spTree>
    <p:extLst>
      <p:ext uri="{BB962C8B-B14F-4D97-AF65-F5344CB8AC3E}">
        <p14:creationId xmlns:p14="http://schemas.microsoft.com/office/powerpoint/2010/main" val="3762929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d'états/transitions</a:t>
            </a:r>
            <a:endParaRPr lang="fr-FR"/>
          </a:p>
        </p:txBody>
      </p:sp>
      <p:sp>
        <p:nvSpPr>
          <p:cNvPr id="3" name="Espace réservé du contenu 2"/>
          <p:cNvSpPr>
            <a:spLocks noGrp="1"/>
          </p:cNvSpPr>
          <p:nvPr>
            <p:ph sz="quarter" idx="1"/>
          </p:nvPr>
        </p:nvSpPr>
        <p:spPr>
          <a:xfrm>
            <a:off x="457200" y="1600200"/>
            <a:ext cx="7467600" cy="748680"/>
          </a:xfrm>
        </p:spPr>
        <p:txBody>
          <a:bodyPr>
            <a:normAutofit fontScale="70000" lnSpcReduction="20000"/>
          </a:bodyPr>
          <a:lstStyle/>
          <a:p>
            <a:r>
              <a:rPr lang="fr-FR"/>
              <a:t>Il décrit le cycle de vie des objets formalisés dans une classe (une classe ne se voit donc associer qu'un cycle de vie).  Exemple du </a:t>
            </a:r>
            <a:r>
              <a:rPr lang="fr-FR" err="1"/>
              <a:t>Button</a:t>
            </a:r>
            <a:r>
              <a:rPr lang="fr-FR"/>
              <a:t>.</a:t>
            </a:r>
          </a:p>
          <a:p>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636270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044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 diagramme d'états/transitions</a:t>
            </a:r>
          </a:p>
        </p:txBody>
      </p:sp>
      <p:sp>
        <p:nvSpPr>
          <p:cNvPr id="3" name="Espace réservé du contenu 2"/>
          <p:cNvSpPr>
            <a:spLocks noGrp="1"/>
          </p:cNvSpPr>
          <p:nvPr>
            <p:ph sz="quarter" idx="1"/>
          </p:nvPr>
        </p:nvSpPr>
        <p:spPr/>
        <p:txBody>
          <a:bodyPr>
            <a:normAutofit fontScale="55000" lnSpcReduction="20000"/>
          </a:bodyPr>
          <a:lstStyle/>
          <a:p>
            <a:r>
              <a:rPr lang="fr-FR"/>
              <a:t>Les diagrammes d’états, ou diagrammes états-transitions, sont basés sur le concept de machine à états finis qui s’attache à la modélisation de processus complexes sous la forme d’automates.</a:t>
            </a:r>
          </a:p>
          <a:p>
            <a:r>
              <a:rPr lang="fr-FR"/>
              <a:t>Ils offrent le moyen de formaliser le « cycle de vie » d’un système ou d’un objet, c’est-à-dire de décrire ses réactions en fonction de son état courant et des événements qui peuvent survenir durant sa mise en œuvre. Ces diagrammes sont généralement utilisés pour compléter la description des classes d’objets </a:t>
            </a:r>
            <a:r>
              <a:rPr lang="fr-FR" i="1"/>
              <a:t>actifs</a:t>
            </a:r>
            <a:r>
              <a:rPr lang="fr-FR"/>
              <a:t>. Ces classes, appelées classes actives en UML, se distinguent graphiquement des autres par un contour en trait gras dans les diagrammes de classes. Elles peuvent également être complétées par une description des événements et signaux auxquels sont soumis les objets. Dans ce cas, un troisième compartiment est ajouté sur la représentation en plus de ceux dédiés aux attributs et aux méthodes. C’est précisément pour expliciter les réactions des objets par rapport à ces événements et signaux que les diagrammes d’états sont utilisés.</a:t>
            </a:r>
          </a:p>
          <a:p>
            <a:r>
              <a:rPr lang="fr-FR"/>
              <a:t>Chaque objet actif correspond à un </a:t>
            </a:r>
            <a:r>
              <a:rPr lang="fr-FR" b="1"/>
              <a:t>processus indépendant </a:t>
            </a:r>
            <a:r>
              <a:rPr lang="fr-FR"/>
              <a:t>(</a:t>
            </a:r>
            <a:r>
              <a:rPr lang="fr-FR" i="1" err="1"/>
              <a:t>process</a:t>
            </a:r>
            <a:r>
              <a:rPr lang="fr-FR" i="1"/>
              <a:t> </a:t>
            </a:r>
            <a:r>
              <a:rPr lang="fr-FR"/>
              <a:t>ou </a:t>
            </a:r>
            <a:r>
              <a:rPr lang="fr-FR" i="1"/>
              <a:t>thread </a:t>
            </a:r>
            <a:r>
              <a:rPr lang="fr-FR"/>
              <a:t>) et plusieurs objets actifs peuvent cohabiter au sein d’un même système, entraînant ainsi des problèmes potentiels de parallélisme et de concurrence. Le modèle doit alors pouvoir expliciter les règles de cohabitation et les éventuelles modalités de synchronisation entre les différents processus. Les diagrammes d’interactions offrent alors une première solution de représentation et les signaux transmis d’un processus à l’autre se traduisent, dans ce cas, par des messages échangés entre objets actifs. Pour compléter et préciser le modèle, UML propose de décrire par un </a:t>
            </a:r>
            <a:r>
              <a:rPr lang="fr-FR" i="1"/>
              <a:t>diagramme d’états </a:t>
            </a:r>
            <a:r>
              <a:rPr lang="fr-FR"/>
              <a:t>le comportement de chaque objet impliqué. Au contraire des diagrammes d’interactions qui ne traitent que quelques scénarios représentatifs mettant en jeu une collaboration d’objets, les diagrammes d’états offrent un moyen de formaliser, avec précision et exhaustivité, le comportement spécifique de chaque objet.</a:t>
            </a:r>
          </a:p>
        </p:txBody>
      </p:sp>
    </p:spTree>
    <p:extLst>
      <p:ext uri="{BB962C8B-B14F-4D97-AF65-F5344CB8AC3E}">
        <p14:creationId xmlns:p14="http://schemas.microsoft.com/office/powerpoint/2010/main" val="1302680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 diagramme d'états/transitions</a:t>
            </a:r>
          </a:p>
        </p:txBody>
      </p:sp>
      <p:sp>
        <p:nvSpPr>
          <p:cNvPr id="3" name="Espace réservé du contenu 2"/>
          <p:cNvSpPr>
            <a:spLocks noGrp="1"/>
          </p:cNvSpPr>
          <p:nvPr>
            <p:ph sz="quarter" idx="1"/>
          </p:nvPr>
        </p:nvSpPr>
        <p:spPr/>
        <p:txBody>
          <a:bodyPr>
            <a:normAutofit fontScale="85000" lnSpcReduction="10000"/>
          </a:bodyPr>
          <a:lstStyle/>
          <a:p>
            <a:r>
              <a:rPr lang="fr-FR"/>
              <a:t>Un </a:t>
            </a:r>
            <a:r>
              <a:rPr lang="fr-FR" b="1"/>
              <a:t>état </a:t>
            </a:r>
            <a:r>
              <a:rPr lang="fr-FR"/>
              <a:t>modélise une situation particulière dans laquelle l’objet peut se trouver au cours de son existence. Cette situation se caractérise par la satisfaction de certaines conditions, par une activité en cours de réalisation ou encore par l’attente d’un événement. En UML, un état est représenté par un rectangle aux coins arrondis dans lequel figure un label caractéristique. L’automate décrit les changements d’états de l’objet en fonction des sollicitations qu’il traite et des opérations qu’il réalise. Un changement d’état se traduit par une </a:t>
            </a:r>
            <a:r>
              <a:rPr lang="fr-FR" b="1"/>
              <a:t>transition </a:t>
            </a:r>
            <a:r>
              <a:rPr lang="fr-FR"/>
              <a:t>représentée par une flèche allant de l’état courant vers le nouvel état. Les transitions sont déclenchées par :</a:t>
            </a:r>
          </a:p>
          <a:p>
            <a:pPr lvl="1"/>
            <a:r>
              <a:rPr lang="fr-FR"/>
              <a:t>des signaux provenant d’autres objets </a:t>
            </a:r>
          </a:p>
          <a:p>
            <a:pPr lvl="1"/>
            <a:r>
              <a:rPr lang="fr-FR"/>
              <a:t>l’appel d’une opération de l’objet </a:t>
            </a:r>
          </a:p>
          <a:p>
            <a:pPr lvl="1"/>
            <a:r>
              <a:rPr lang="fr-FR"/>
              <a:t>l’occurrence d’un événement</a:t>
            </a:r>
          </a:p>
          <a:p>
            <a:pPr lvl="1"/>
            <a:r>
              <a:rPr lang="fr-FR"/>
              <a:t>un changement quelconque se traduisant par la satisfaction d’une expression conditionnelle</a:t>
            </a:r>
          </a:p>
        </p:txBody>
      </p:sp>
    </p:spTree>
    <p:extLst>
      <p:ext uri="{BB962C8B-B14F-4D97-AF65-F5344CB8AC3E}">
        <p14:creationId xmlns:p14="http://schemas.microsoft.com/office/powerpoint/2010/main" val="1821200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d'activités</a:t>
            </a:r>
            <a:endParaRPr lang="fr-FR"/>
          </a:p>
        </p:txBody>
      </p:sp>
      <p:sp>
        <p:nvSpPr>
          <p:cNvPr id="3" name="Espace réservé du contenu 2"/>
          <p:cNvSpPr>
            <a:spLocks noGrp="1"/>
          </p:cNvSpPr>
          <p:nvPr>
            <p:ph sz="quarter" idx="1"/>
          </p:nvPr>
        </p:nvSpPr>
        <p:spPr>
          <a:xfrm>
            <a:off x="457200" y="1600200"/>
            <a:ext cx="7467600" cy="532656"/>
          </a:xfrm>
        </p:spPr>
        <p:txBody>
          <a:bodyPr>
            <a:normAutofit fontScale="47500" lnSpcReduction="20000"/>
          </a:bodyPr>
          <a:lstStyle/>
          <a:p>
            <a:r>
              <a:rPr lang="fr-FR"/>
              <a:t>Il décrit le déroulement d'un processus formalisé éventuellement dans un cas d'utilisation, il modélise les actions effectuées sur le système (peut permettre de présenter un processus métier).</a:t>
            </a:r>
          </a:p>
          <a:p>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348880"/>
            <a:ext cx="5067275" cy="4417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481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le diagramme d'activités</a:t>
            </a:r>
            <a:endParaRPr lang="fr-FR"/>
          </a:p>
        </p:txBody>
      </p:sp>
      <p:sp>
        <p:nvSpPr>
          <p:cNvPr id="3" name="Espace réservé du contenu 2"/>
          <p:cNvSpPr>
            <a:spLocks noGrp="1"/>
          </p:cNvSpPr>
          <p:nvPr>
            <p:ph sz="quarter" idx="1"/>
          </p:nvPr>
        </p:nvSpPr>
        <p:spPr/>
        <p:txBody>
          <a:bodyPr>
            <a:normAutofit fontScale="62500" lnSpcReduction="20000"/>
          </a:bodyPr>
          <a:lstStyle/>
          <a:p>
            <a:r>
              <a:rPr lang="fr-FR"/>
              <a:t>Les diagrammes d’activités permettent également de décrire la dynamique du système modélisé. On les utilise plutôt pour représenter la logique de traitement d’une méthode ou d’un cas d’utilisation.</a:t>
            </a:r>
          </a:p>
          <a:p>
            <a:r>
              <a:rPr lang="fr-FR"/>
              <a:t>Ils représentent un déroulement d’étapes regroupées séquentiellement dans des branches parallèles de flot de contrôle.</a:t>
            </a:r>
          </a:p>
          <a:p>
            <a:r>
              <a:rPr lang="fr-FR"/>
              <a:t>Il s’agit, en fait, d’une variante d’un automate où la priorité est donnée aux actions réalisées et non pas aux états résultants. On peut dire qu’il existe une sorte d’équivalence sémantique entre les diagrammes d’états et les diagrammes d’activités si l’on considère que la fin de la réalisation d’une activité correspond à un changement d’état entraînant le déclenchement d'une autre activité.</a:t>
            </a:r>
          </a:p>
          <a:p>
            <a:r>
              <a:rPr lang="fr-FR"/>
              <a:t>Les activités sont représentées par des formes géométriques composées de deux lignes horizontales jointes par des côtés arrondis. Ces formes encadrent les noms des activités. Chaque transition est représentée par une flèche qui peut :</a:t>
            </a:r>
          </a:p>
          <a:p>
            <a:pPr lvl="1"/>
            <a:r>
              <a:rPr lang="fr-FR"/>
              <a:t>relier deux activités qui s'enchaînent séquentiellement ;</a:t>
            </a:r>
          </a:p>
          <a:p>
            <a:pPr lvl="1"/>
            <a:r>
              <a:rPr lang="fr-FR"/>
              <a:t>relier une activité et une condition représentée par un losange quand l'enchaînement est régi par une alternative ;</a:t>
            </a:r>
          </a:p>
          <a:p>
            <a:pPr lvl="1"/>
            <a:r>
              <a:rPr lang="fr-FR"/>
              <a:t>relier une activité à une barre de synchronisation lorsque plusieurs activités sont déclenchées simultanément donnant naissance à plusieurs flux de contrôle concurrents ou, au contraire, lorsque plusieurs flux concurrents sont unifiés.</a:t>
            </a:r>
          </a:p>
          <a:p>
            <a:r>
              <a:rPr lang="fr-FR"/>
              <a:t>Les activités peuvent être représentées dans des </a:t>
            </a:r>
            <a:r>
              <a:rPr lang="fr-FR" b="1"/>
              <a:t>couloirs </a:t>
            </a:r>
            <a:r>
              <a:rPr lang="fr-FR"/>
              <a:t>(</a:t>
            </a:r>
            <a:r>
              <a:rPr lang="fr-FR" i="1" err="1"/>
              <a:t>swimlines</a:t>
            </a:r>
            <a:r>
              <a:rPr lang="fr-FR" i="1"/>
              <a:t> </a:t>
            </a:r>
            <a:r>
              <a:rPr lang="fr-FR"/>
              <a:t>) qui correspondent aux objets censés réaliser les opérations modélisées. UML permet également de spécifier des alternatives ou des contraintes de synchronisation entre activités.</a:t>
            </a:r>
          </a:p>
        </p:txBody>
      </p:sp>
    </p:spTree>
    <p:extLst>
      <p:ext uri="{BB962C8B-B14F-4D97-AF65-F5344CB8AC3E}">
        <p14:creationId xmlns:p14="http://schemas.microsoft.com/office/powerpoint/2010/main" val="3106767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15820" y="116632"/>
            <a:ext cx="7913780" cy="762000"/>
          </a:xfrm>
        </p:spPr>
        <p:txBody>
          <a:bodyPr/>
          <a:lstStyle/>
          <a:p>
            <a:r>
              <a:rPr lang="fr-FR" sz="2400">
                <a:solidFill>
                  <a:schemeClr val="tx1"/>
                </a:solidFill>
                <a:latin typeface="Myriad Pro" pitchFamily="34" charset="0"/>
              </a:rPr>
              <a:t>Les vues UML</a:t>
            </a:r>
          </a:p>
        </p:txBody>
      </p:sp>
      <p:sp>
        <p:nvSpPr>
          <p:cNvPr id="39939" name="Rectangle 3"/>
          <p:cNvSpPr>
            <a:spLocks noGrp="1" noChangeArrowheads="1"/>
          </p:cNvSpPr>
          <p:nvPr>
            <p:ph type="body" idx="1"/>
          </p:nvPr>
        </p:nvSpPr>
        <p:spPr>
          <a:xfrm>
            <a:off x="1752600" y="764704"/>
            <a:ext cx="6477000" cy="1447800"/>
          </a:xfrm>
        </p:spPr>
        <p:txBody>
          <a:bodyPr/>
          <a:lstStyle/>
          <a:p>
            <a:pPr>
              <a:lnSpc>
                <a:spcPct val="90000"/>
              </a:lnSpc>
            </a:pPr>
            <a:endParaRPr lang="fr-CA" sz="1600">
              <a:solidFill>
                <a:srgbClr val="993300"/>
              </a:solidFill>
              <a:latin typeface="Myriad Pro" pitchFamily="34" charset="0"/>
            </a:endParaRPr>
          </a:p>
          <a:p>
            <a:pPr>
              <a:lnSpc>
                <a:spcPct val="90000"/>
              </a:lnSpc>
              <a:buClr>
                <a:srgbClr val="993300"/>
              </a:buClr>
              <a:buFont typeface="Wingdings" pitchFamily="2" charset="2"/>
              <a:buChar char="Ø"/>
            </a:pPr>
            <a:r>
              <a:rPr lang="fr-CA" sz="1600" b="1">
                <a:latin typeface="Myriad Pro" pitchFamily="34" charset="0"/>
              </a:rPr>
              <a:t>La vue logique :  abstraction et encapsulation</a:t>
            </a:r>
          </a:p>
          <a:p>
            <a:pPr lvl="1">
              <a:lnSpc>
                <a:spcPct val="90000"/>
              </a:lnSpc>
            </a:pPr>
            <a:r>
              <a:rPr lang="fr-CA" sz="1600">
                <a:latin typeface="Myriad Pro" pitchFamily="34" charset="0"/>
              </a:rPr>
              <a:t>Classes </a:t>
            </a:r>
          </a:p>
          <a:p>
            <a:pPr lvl="1">
              <a:lnSpc>
                <a:spcPct val="90000"/>
              </a:lnSpc>
            </a:pPr>
            <a:r>
              <a:rPr lang="fr-CA" sz="1600">
                <a:latin typeface="Myriad Pro" pitchFamily="34" charset="0"/>
              </a:rPr>
              <a:t>Diagramme de classes</a:t>
            </a:r>
          </a:p>
          <a:p>
            <a:pPr lvl="1">
              <a:lnSpc>
                <a:spcPct val="90000"/>
              </a:lnSpc>
            </a:pPr>
            <a:r>
              <a:rPr lang="fr-CA" sz="1600">
                <a:latin typeface="Myriad Pro" pitchFamily="34" charset="0"/>
              </a:rPr>
              <a:t>Stéréotypes</a:t>
            </a:r>
            <a:endParaRPr lang="fr-FR" sz="1500">
              <a:latin typeface="Myriad Pro" pitchFamily="34" charset="0"/>
            </a:endParaRPr>
          </a:p>
        </p:txBody>
      </p:sp>
      <p:sp>
        <p:nvSpPr>
          <p:cNvPr id="39944" name="Rectangle 8"/>
          <p:cNvSpPr>
            <a:spLocks noChangeArrowheads="1"/>
          </p:cNvSpPr>
          <p:nvPr/>
        </p:nvSpPr>
        <p:spPr bwMode="auto">
          <a:xfrm>
            <a:off x="1752600" y="3276600"/>
            <a:ext cx="6477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a:solidFill>
                <a:srgbClr val="993300"/>
              </a:solidFill>
              <a:latin typeface="Myriad Pro" pitchFamily="34" charset="0"/>
            </a:endParaRPr>
          </a:p>
          <a:p>
            <a:pPr marL="342900" indent="-342900">
              <a:spcBef>
                <a:spcPct val="20000"/>
              </a:spcBef>
              <a:buFont typeface="Wingdings" pitchFamily="2" charset="2"/>
              <a:buChar char="Ø"/>
            </a:pPr>
            <a:r>
              <a:rPr lang="fr-CA" sz="1600" b="1">
                <a:latin typeface="Myriad Pro" pitchFamily="34" charset="0"/>
              </a:rPr>
              <a:t>La vue des composants : </a:t>
            </a:r>
          </a:p>
          <a:p>
            <a:pPr marL="742950" lvl="1" indent="-285750">
              <a:spcBef>
                <a:spcPct val="20000"/>
              </a:spcBef>
              <a:buClr>
                <a:srgbClr val="993300"/>
              </a:buClr>
              <a:buFont typeface="Wingdings" pitchFamily="2" charset="2"/>
              <a:buChar char="ü"/>
            </a:pPr>
            <a:r>
              <a:rPr lang="fr-CA" sz="1600" b="1">
                <a:latin typeface="Myriad Pro" pitchFamily="34" charset="0"/>
              </a:rPr>
              <a:t>Composée</a:t>
            </a:r>
            <a:r>
              <a:rPr lang="fr-CA" sz="1600">
                <a:latin typeface="Myriad Pro" pitchFamily="34" charset="0"/>
              </a:rPr>
              <a:t> des modules logiciels</a:t>
            </a:r>
          </a:p>
          <a:p>
            <a:pPr marL="342900" indent="-342900">
              <a:spcBef>
                <a:spcPct val="20000"/>
              </a:spcBef>
              <a:buFont typeface="Wingdings" pitchFamily="2" charset="2"/>
              <a:buChar char="Ø"/>
            </a:pPr>
            <a:endParaRPr lang="fr-FR" sz="1600">
              <a:solidFill>
                <a:srgbClr val="993300"/>
              </a:solidFill>
              <a:latin typeface="Myriad Pro" pitchFamily="34" charset="0"/>
            </a:endParaRPr>
          </a:p>
        </p:txBody>
      </p:sp>
      <p:sp>
        <p:nvSpPr>
          <p:cNvPr id="39945" name="Rectangle 9"/>
          <p:cNvSpPr>
            <a:spLocks noChangeArrowheads="1"/>
          </p:cNvSpPr>
          <p:nvPr/>
        </p:nvSpPr>
        <p:spPr bwMode="auto">
          <a:xfrm>
            <a:off x="1752600" y="4114800"/>
            <a:ext cx="6477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a:solidFill>
                <a:srgbClr val="993300"/>
              </a:solidFill>
              <a:latin typeface="Myriad Pro" pitchFamily="34" charset="0"/>
            </a:endParaRPr>
          </a:p>
          <a:p>
            <a:pPr marL="342900" indent="-342900">
              <a:spcBef>
                <a:spcPct val="20000"/>
              </a:spcBef>
              <a:buFont typeface="Wingdings" pitchFamily="2" charset="2"/>
              <a:buChar char="Ø"/>
            </a:pPr>
            <a:r>
              <a:rPr lang="fr-CA" sz="1600" b="1">
                <a:latin typeface="Myriad Pro" pitchFamily="34" charset="0"/>
              </a:rPr>
              <a:t>La vue des processus :</a:t>
            </a:r>
          </a:p>
          <a:p>
            <a:pPr marL="742950" lvl="1" indent="-285750">
              <a:spcBef>
                <a:spcPct val="20000"/>
              </a:spcBef>
              <a:buClr>
                <a:srgbClr val="993300"/>
              </a:buClr>
              <a:buFont typeface="Wingdings" pitchFamily="2" charset="2"/>
              <a:buChar char="ü"/>
            </a:pPr>
            <a:r>
              <a:rPr lang="fr-CA" sz="1600">
                <a:latin typeface="Myriad Pro" pitchFamily="34" charset="0"/>
              </a:rPr>
              <a:t>pour environnement multitâches</a:t>
            </a:r>
            <a:endParaRPr lang="fr-FR" sz="1600">
              <a:latin typeface="Myriad Pro" pitchFamily="34" charset="0"/>
            </a:endParaRPr>
          </a:p>
        </p:txBody>
      </p:sp>
      <p:sp>
        <p:nvSpPr>
          <p:cNvPr id="39946" name="Rectangle 10"/>
          <p:cNvSpPr>
            <a:spLocks noChangeArrowheads="1"/>
          </p:cNvSpPr>
          <p:nvPr/>
        </p:nvSpPr>
        <p:spPr bwMode="auto">
          <a:xfrm>
            <a:off x="1676400" y="5029200"/>
            <a:ext cx="6477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a:solidFill>
                <a:srgbClr val="993300"/>
              </a:solidFill>
              <a:latin typeface="Myriad Pro" pitchFamily="34" charset="0"/>
            </a:endParaRPr>
          </a:p>
          <a:p>
            <a:pPr marL="342900" indent="-342900">
              <a:spcBef>
                <a:spcPct val="20000"/>
              </a:spcBef>
              <a:buFont typeface="Wingdings" pitchFamily="2" charset="2"/>
              <a:buChar char="Ø"/>
            </a:pPr>
            <a:r>
              <a:rPr lang="fr-CA" sz="1600" b="1">
                <a:latin typeface="Myriad Pro" pitchFamily="34" charset="0"/>
              </a:rPr>
              <a:t>La vue de déploiement  :  </a:t>
            </a:r>
          </a:p>
          <a:p>
            <a:pPr marL="742950" lvl="1" indent="-285750">
              <a:spcBef>
                <a:spcPct val="20000"/>
              </a:spcBef>
              <a:buClr>
                <a:srgbClr val="993300"/>
              </a:buClr>
              <a:buFont typeface="Wingdings" pitchFamily="2" charset="2"/>
              <a:buChar char="ü"/>
            </a:pPr>
            <a:r>
              <a:rPr lang="fr-CA" sz="1600">
                <a:latin typeface="Myriad Pro" pitchFamily="34" charset="0"/>
              </a:rPr>
              <a:t>Pour les environnements distribués</a:t>
            </a:r>
          </a:p>
          <a:p>
            <a:pPr marL="742950" lvl="1" indent="-285750">
              <a:spcBef>
                <a:spcPct val="20000"/>
              </a:spcBef>
              <a:buClr>
                <a:srgbClr val="993300"/>
              </a:buClr>
              <a:buFont typeface="Wingdings" pitchFamily="2" charset="2"/>
              <a:buChar char="ü"/>
            </a:pPr>
            <a:r>
              <a:rPr lang="fr-CA" sz="1600">
                <a:latin typeface="Myriad Pro" pitchFamily="34" charset="0"/>
              </a:rPr>
              <a:t>Représente l’architecture du système</a:t>
            </a:r>
          </a:p>
          <a:p>
            <a:pPr marL="742950" lvl="1" indent="-285750">
              <a:spcBef>
                <a:spcPct val="20000"/>
              </a:spcBef>
              <a:buClr>
                <a:srgbClr val="339966"/>
              </a:buClr>
              <a:buFont typeface="Wingdings" pitchFamily="2" charset="2"/>
              <a:buChar char="ü"/>
            </a:pPr>
            <a:endParaRPr lang="fr-CA" sz="1600">
              <a:latin typeface="Myriad Pro" pitchFamily="34" charset="0"/>
            </a:endParaRPr>
          </a:p>
        </p:txBody>
      </p:sp>
      <p:sp>
        <p:nvSpPr>
          <p:cNvPr id="39947" name="Rectangle 11"/>
          <p:cNvSpPr>
            <a:spLocks noChangeArrowheads="1"/>
          </p:cNvSpPr>
          <p:nvPr/>
        </p:nvSpPr>
        <p:spPr bwMode="auto">
          <a:xfrm>
            <a:off x="1752600" y="2057400"/>
            <a:ext cx="6477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a:solidFill>
                <a:srgbClr val="993300"/>
              </a:solidFill>
              <a:latin typeface="Myriad Pro" pitchFamily="34" charset="0"/>
            </a:endParaRPr>
          </a:p>
          <a:p>
            <a:pPr marL="342900" indent="-342900">
              <a:spcBef>
                <a:spcPct val="20000"/>
              </a:spcBef>
              <a:buFont typeface="Wingdings" pitchFamily="2" charset="2"/>
              <a:buChar char="Ø"/>
            </a:pPr>
            <a:r>
              <a:rPr lang="fr-CA" sz="1600" b="1">
                <a:latin typeface="Myriad Pro" pitchFamily="34" charset="0"/>
              </a:rPr>
              <a:t>La vue des besoins utilisateurs</a:t>
            </a:r>
          </a:p>
          <a:p>
            <a:pPr marL="742950" lvl="1" indent="-285750">
              <a:spcBef>
                <a:spcPct val="20000"/>
              </a:spcBef>
              <a:buClr>
                <a:srgbClr val="993300"/>
              </a:buClr>
              <a:buFont typeface="Wingdings" pitchFamily="2" charset="2"/>
              <a:buChar char="ü"/>
            </a:pPr>
            <a:r>
              <a:rPr lang="fr-CA" sz="1600">
                <a:latin typeface="Myriad Pro" pitchFamily="34" charset="0"/>
              </a:rPr>
              <a:t>Cas d’utilisation et acteurs</a:t>
            </a:r>
          </a:p>
          <a:p>
            <a:pPr marL="742950" lvl="1" indent="-285750">
              <a:spcBef>
                <a:spcPct val="20000"/>
              </a:spcBef>
              <a:buClr>
                <a:srgbClr val="993300"/>
              </a:buClr>
              <a:buFont typeface="Wingdings" pitchFamily="2" charset="2"/>
              <a:buChar char="ü"/>
            </a:pPr>
            <a:r>
              <a:rPr lang="fr-CA" sz="1600">
                <a:latin typeface="Myriad Pro" pitchFamily="34" charset="0"/>
              </a:rPr>
              <a:t>Diagramme des cas d’utilisation</a:t>
            </a:r>
          </a:p>
          <a:p>
            <a:pPr marL="742950" lvl="1" indent="-285750">
              <a:spcBef>
                <a:spcPct val="20000"/>
              </a:spcBef>
              <a:buClr>
                <a:srgbClr val="339966"/>
              </a:buClr>
              <a:buFont typeface="Wingdings" pitchFamily="2" charset="2"/>
              <a:buChar char="ü"/>
            </a:pPr>
            <a:endParaRPr lang="fr-CA" sz="1600">
              <a:solidFill>
                <a:srgbClr val="993300"/>
              </a:solidFill>
              <a:latin typeface="Myriad Pro" pitchFamily="34" charset="0"/>
            </a:endParaRPr>
          </a:p>
        </p:txBody>
      </p:sp>
    </p:spTree>
    <p:extLst>
      <p:ext uri="{BB962C8B-B14F-4D97-AF65-F5344CB8AC3E}">
        <p14:creationId xmlns:p14="http://schemas.microsoft.com/office/powerpoint/2010/main" val="149256557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0-#ppt_w/2"/>
                                          </p:val>
                                        </p:tav>
                                        <p:tav tm="100000">
                                          <p:val>
                                            <p:strVal val="#ppt_x"/>
                                          </p:val>
                                        </p:tav>
                                      </p:tavLst>
                                    </p:anim>
                                    <p:anim calcmode="lin" valueType="num">
                                      <p:cBhvr additive="base">
                                        <p:cTn id="8" dur="500" fill="hold"/>
                                        <p:tgtEl>
                                          <p:spTgt spid="399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03-diapo20.wav"/>
                                        </p:tgtEl>
                                      </p:cMediaNode>
                                    </p:audio>
                                  </p:subTnLst>
                                </p:cTn>
                              </p:par>
                            </p:childTnLst>
                          </p:cTn>
                        </p:par>
                        <p:par>
                          <p:cTn id="9" fill="hold" nodeType="afterGroup">
                            <p:stCondLst>
                              <p:cond delay="500"/>
                            </p:stCondLst>
                            <p:childTnLst>
                              <p:par>
                                <p:cTn id="10" presetID="2" presetClass="entr" presetSubtype="8" fill="hold" grpId="0" nodeType="afterEffect">
                                  <p:stCondLst>
                                    <p:cond delay="15000"/>
                                  </p:stCondLst>
                                  <p:childTnLst>
                                    <p:set>
                                      <p:cBhvr>
                                        <p:cTn id="11" dur="1" fill="hold">
                                          <p:stCondLst>
                                            <p:cond delay="0"/>
                                          </p:stCondLst>
                                        </p:cTn>
                                        <p:tgtEl>
                                          <p:spTgt spid="39939">
                                            <p:txEl>
                                              <p:pRg st="1" end="1"/>
                                            </p:txEl>
                                          </p:spTgt>
                                        </p:tgtEl>
                                        <p:attrNameLst>
                                          <p:attrName>style.visibility</p:attrName>
                                        </p:attrNameLst>
                                      </p:cBhvr>
                                      <p:to>
                                        <p:strVal val="visible"/>
                                      </p:to>
                                    </p:set>
                                    <p:anim calcmode="lin" valueType="num">
                                      <p:cBhvr additive="base">
                                        <p:cTn id="12" dur="500" fill="hold"/>
                                        <p:tgtEl>
                                          <p:spTgt spid="39939">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9939">
                                            <p:txEl>
                                              <p:pRg st="1" end="1"/>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15000"/>
                                  </p:stCondLst>
                                  <p:childTnLst>
                                    <p:set>
                                      <p:cBhvr>
                                        <p:cTn id="15" dur="1" fill="hold">
                                          <p:stCondLst>
                                            <p:cond delay="0"/>
                                          </p:stCondLst>
                                        </p:cTn>
                                        <p:tgtEl>
                                          <p:spTgt spid="39939">
                                            <p:txEl>
                                              <p:pRg st="2" end="2"/>
                                            </p:txEl>
                                          </p:spTgt>
                                        </p:tgtEl>
                                        <p:attrNameLst>
                                          <p:attrName>style.visibility</p:attrName>
                                        </p:attrNameLst>
                                      </p:cBhvr>
                                      <p:to>
                                        <p:strVal val="visible"/>
                                      </p:to>
                                    </p:set>
                                    <p:anim calcmode="lin" valueType="num">
                                      <p:cBhvr additive="base">
                                        <p:cTn id="16" dur="500" fill="hold"/>
                                        <p:tgtEl>
                                          <p:spTgt spid="39939">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9939">
                                            <p:txEl>
                                              <p:pRg st="2" end="2"/>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15000"/>
                                  </p:stCondLst>
                                  <p:childTnLst>
                                    <p:set>
                                      <p:cBhvr>
                                        <p:cTn id="19" dur="1" fill="hold">
                                          <p:stCondLst>
                                            <p:cond delay="0"/>
                                          </p:stCondLst>
                                        </p:cTn>
                                        <p:tgtEl>
                                          <p:spTgt spid="39939">
                                            <p:txEl>
                                              <p:pRg st="3" end="3"/>
                                            </p:txEl>
                                          </p:spTgt>
                                        </p:tgtEl>
                                        <p:attrNameLst>
                                          <p:attrName>style.visibility</p:attrName>
                                        </p:attrNameLst>
                                      </p:cBhvr>
                                      <p:to>
                                        <p:strVal val="visible"/>
                                      </p:to>
                                    </p:set>
                                    <p:anim calcmode="lin" valueType="num">
                                      <p:cBhvr additive="base">
                                        <p:cTn id="20" dur="500" fill="hold"/>
                                        <p:tgtEl>
                                          <p:spTgt spid="39939">
                                            <p:txEl>
                                              <p:pRg st="3" end="3"/>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9939">
                                            <p:txEl>
                                              <p:pRg st="3" end="3"/>
                                            </p:txEl>
                                          </p:spTgt>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15000"/>
                                  </p:stCondLst>
                                  <p:childTnLst>
                                    <p:set>
                                      <p:cBhvr>
                                        <p:cTn id="23" dur="1" fill="hold">
                                          <p:stCondLst>
                                            <p:cond delay="0"/>
                                          </p:stCondLst>
                                        </p:cTn>
                                        <p:tgtEl>
                                          <p:spTgt spid="39939">
                                            <p:txEl>
                                              <p:pRg st="4" end="4"/>
                                            </p:txEl>
                                          </p:spTgt>
                                        </p:tgtEl>
                                        <p:attrNameLst>
                                          <p:attrName>style.visibility</p:attrName>
                                        </p:attrNameLst>
                                      </p:cBhvr>
                                      <p:to>
                                        <p:strVal val="visible"/>
                                      </p:to>
                                    </p:set>
                                    <p:anim calcmode="lin" valueType="num">
                                      <p:cBhvr additive="base">
                                        <p:cTn id="24" dur="500" fill="hold"/>
                                        <p:tgtEl>
                                          <p:spTgt spid="39939">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9939">
                                            <p:txEl>
                                              <p:pRg st="4" end="4"/>
                                            </p:txEl>
                                          </p:spTgt>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6000"/>
                            </p:stCondLst>
                            <p:childTnLst>
                              <p:par>
                                <p:cTn id="27" presetID="2" presetClass="entr" presetSubtype="8" fill="hold" grpId="0" nodeType="afterEffect">
                                  <p:stCondLst>
                                    <p:cond delay="21000"/>
                                  </p:stCondLst>
                                  <p:childTnLst>
                                    <p:set>
                                      <p:cBhvr>
                                        <p:cTn id="28" dur="1" fill="hold">
                                          <p:stCondLst>
                                            <p:cond delay="0"/>
                                          </p:stCondLst>
                                        </p:cTn>
                                        <p:tgtEl>
                                          <p:spTgt spid="39947"/>
                                        </p:tgtEl>
                                        <p:attrNameLst>
                                          <p:attrName>style.visibility</p:attrName>
                                        </p:attrNameLst>
                                      </p:cBhvr>
                                      <p:to>
                                        <p:strVal val="visible"/>
                                      </p:to>
                                    </p:set>
                                    <p:anim calcmode="lin" valueType="num">
                                      <p:cBhvr additive="base">
                                        <p:cTn id="29" dur="500" fill="hold"/>
                                        <p:tgtEl>
                                          <p:spTgt spid="39947"/>
                                        </p:tgtEl>
                                        <p:attrNameLst>
                                          <p:attrName>ppt_x</p:attrName>
                                        </p:attrNameLst>
                                      </p:cBhvr>
                                      <p:tavLst>
                                        <p:tav tm="0">
                                          <p:val>
                                            <p:strVal val="0-#ppt_w/2"/>
                                          </p:val>
                                        </p:tav>
                                        <p:tav tm="100000">
                                          <p:val>
                                            <p:strVal val="#ppt_x"/>
                                          </p:val>
                                        </p:tav>
                                      </p:tavLst>
                                    </p:anim>
                                    <p:anim calcmode="lin" valueType="num">
                                      <p:cBhvr additive="base">
                                        <p:cTn id="30" dur="500" fill="hold"/>
                                        <p:tgtEl>
                                          <p:spTgt spid="39947"/>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37500"/>
                            </p:stCondLst>
                            <p:childTnLst>
                              <p:par>
                                <p:cTn id="32" presetID="2" presetClass="entr" presetSubtype="8" fill="hold" grpId="0" nodeType="afterEffect">
                                  <p:stCondLst>
                                    <p:cond delay="28000"/>
                                  </p:stCondLst>
                                  <p:childTnLst>
                                    <p:set>
                                      <p:cBhvr>
                                        <p:cTn id="33" dur="1" fill="hold">
                                          <p:stCondLst>
                                            <p:cond delay="0"/>
                                          </p:stCondLst>
                                        </p:cTn>
                                        <p:tgtEl>
                                          <p:spTgt spid="39944"/>
                                        </p:tgtEl>
                                        <p:attrNameLst>
                                          <p:attrName>style.visibility</p:attrName>
                                        </p:attrNameLst>
                                      </p:cBhvr>
                                      <p:to>
                                        <p:strVal val="visible"/>
                                      </p:to>
                                    </p:set>
                                    <p:anim calcmode="lin" valueType="num">
                                      <p:cBhvr additive="base">
                                        <p:cTn id="34" dur="500" fill="hold"/>
                                        <p:tgtEl>
                                          <p:spTgt spid="39944"/>
                                        </p:tgtEl>
                                        <p:attrNameLst>
                                          <p:attrName>ppt_x</p:attrName>
                                        </p:attrNameLst>
                                      </p:cBhvr>
                                      <p:tavLst>
                                        <p:tav tm="0">
                                          <p:val>
                                            <p:strVal val="0-#ppt_w/2"/>
                                          </p:val>
                                        </p:tav>
                                        <p:tav tm="100000">
                                          <p:val>
                                            <p:strVal val="#ppt_x"/>
                                          </p:val>
                                        </p:tav>
                                      </p:tavLst>
                                    </p:anim>
                                    <p:anim calcmode="lin" valueType="num">
                                      <p:cBhvr additive="base">
                                        <p:cTn id="35" dur="500" fill="hold"/>
                                        <p:tgtEl>
                                          <p:spTgt spid="39944"/>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66000"/>
                            </p:stCondLst>
                            <p:childTnLst>
                              <p:par>
                                <p:cTn id="37" presetID="2" presetClass="entr" presetSubtype="8" fill="hold" grpId="0" nodeType="afterEffect">
                                  <p:stCondLst>
                                    <p:cond delay="20000"/>
                                  </p:stCondLst>
                                  <p:childTnLst>
                                    <p:set>
                                      <p:cBhvr>
                                        <p:cTn id="38" dur="1" fill="hold">
                                          <p:stCondLst>
                                            <p:cond delay="0"/>
                                          </p:stCondLst>
                                        </p:cTn>
                                        <p:tgtEl>
                                          <p:spTgt spid="39945"/>
                                        </p:tgtEl>
                                        <p:attrNameLst>
                                          <p:attrName>style.visibility</p:attrName>
                                        </p:attrNameLst>
                                      </p:cBhvr>
                                      <p:to>
                                        <p:strVal val="visible"/>
                                      </p:to>
                                    </p:set>
                                    <p:anim calcmode="lin" valueType="num">
                                      <p:cBhvr additive="base">
                                        <p:cTn id="39" dur="500" fill="hold"/>
                                        <p:tgtEl>
                                          <p:spTgt spid="39945"/>
                                        </p:tgtEl>
                                        <p:attrNameLst>
                                          <p:attrName>ppt_x</p:attrName>
                                        </p:attrNameLst>
                                      </p:cBhvr>
                                      <p:tavLst>
                                        <p:tav tm="0">
                                          <p:val>
                                            <p:strVal val="0-#ppt_w/2"/>
                                          </p:val>
                                        </p:tav>
                                        <p:tav tm="100000">
                                          <p:val>
                                            <p:strVal val="#ppt_x"/>
                                          </p:val>
                                        </p:tav>
                                      </p:tavLst>
                                    </p:anim>
                                    <p:anim calcmode="lin" valueType="num">
                                      <p:cBhvr additive="base">
                                        <p:cTn id="40" dur="500" fill="hold"/>
                                        <p:tgtEl>
                                          <p:spTgt spid="39945"/>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86500"/>
                            </p:stCondLst>
                            <p:childTnLst>
                              <p:par>
                                <p:cTn id="42" presetID="2" presetClass="entr" presetSubtype="8" fill="hold" grpId="0" nodeType="afterEffect">
                                  <p:stCondLst>
                                    <p:cond delay="19000"/>
                                  </p:stCondLst>
                                  <p:childTnLst>
                                    <p:set>
                                      <p:cBhvr>
                                        <p:cTn id="43" dur="1" fill="hold">
                                          <p:stCondLst>
                                            <p:cond delay="0"/>
                                          </p:stCondLst>
                                        </p:cTn>
                                        <p:tgtEl>
                                          <p:spTgt spid="39946"/>
                                        </p:tgtEl>
                                        <p:attrNameLst>
                                          <p:attrName>style.visibility</p:attrName>
                                        </p:attrNameLst>
                                      </p:cBhvr>
                                      <p:to>
                                        <p:strVal val="visible"/>
                                      </p:to>
                                    </p:set>
                                    <p:anim calcmode="lin" valueType="num">
                                      <p:cBhvr additive="base">
                                        <p:cTn id="44" dur="500" fill="hold"/>
                                        <p:tgtEl>
                                          <p:spTgt spid="39946"/>
                                        </p:tgtEl>
                                        <p:attrNameLst>
                                          <p:attrName>ppt_x</p:attrName>
                                        </p:attrNameLst>
                                      </p:cBhvr>
                                      <p:tavLst>
                                        <p:tav tm="0">
                                          <p:val>
                                            <p:strVal val="0-#ppt_w/2"/>
                                          </p:val>
                                        </p:tav>
                                        <p:tav tm="100000">
                                          <p:val>
                                            <p:strVal val="#ppt_x"/>
                                          </p:val>
                                        </p:tav>
                                      </p:tavLst>
                                    </p:anim>
                                    <p:anim calcmode="lin" valueType="num">
                                      <p:cBhvr additive="base">
                                        <p:cTn id="45" dur="500" fill="hold"/>
                                        <p:tgtEl>
                                          <p:spTgt spid="399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utoUpdateAnimBg="0"/>
      <p:bldP spid="39939" grpId="0" build="p" autoUpdateAnimBg="0" advAuto="15000"/>
      <p:bldP spid="39944" grpId="0" autoUpdateAnimBg="0"/>
      <p:bldP spid="39945" grpId="0" autoUpdateAnimBg="0"/>
      <p:bldP spid="39946" grpId="0" autoUpdateAnimBg="0"/>
      <p:bldP spid="3994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528" y="332656"/>
            <a:ext cx="8136904" cy="792088"/>
          </a:xfrm>
        </p:spPr>
        <p:txBody>
          <a:bodyPr/>
          <a:lstStyle/>
          <a:p>
            <a:r>
              <a:rPr lang="fr-FR" sz="2400" b="1">
                <a:solidFill>
                  <a:schemeClr val="tx1"/>
                </a:solidFill>
              </a:rPr>
              <a:t>Stéréotype de classe</a:t>
            </a:r>
            <a:endParaRPr lang="fr-FR" sz="2400">
              <a:solidFill>
                <a:schemeClr val="tx1"/>
              </a:solidFill>
            </a:endParaRPr>
          </a:p>
        </p:txBody>
      </p:sp>
      <p:sp>
        <p:nvSpPr>
          <p:cNvPr id="23555" name="Text Box 3"/>
          <p:cNvSpPr txBox="1">
            <a:spLocks noChangeArrowheads="1"/>
          </p:cNvSpPr>
          <p:nvPr/>
        </p:nvSpPr>
        <p:spPr bwMode="auto">
          <a:xfrm>
            <a:off x="539552" y="1196752"/>
            <a:ext cx="813690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Font typeface="Wingdings" pitchFamily="2" charset="2"/>
              <a:buNone/>
            </a:pPr>
            <a:r>
              <a:rPr lang="fr-FR" sz="1600">
                <a:latin typeface="Myriad Pro" pitchFamily="34" charset="0"/>
              </a:rPr>
              <a:t>Un </a:t>
            </a:r>
            <a:r>
              <a:rPr lang="fr-FR" sz="1600" b="1">
                <a:latin typeface="Myriad Pro" pitchFamily="34" charset="0"/>
              </a:rPr>
              <a:t>stéréotype</a:t>
            </a:r>
            <a:r>
              <a:rPr lang="fr-FR" sz="1600">
                <a:latin typeface="Myriad Pro" pitchFamily="34" charset="0"/>
              </a:rPr>
              <a:t> sert à subdiviser les classes en grandes familles</a:t>
            </a:r>
          </a:p>
          <a:p>
            <a:pPr eaLnBrk="0" hangingPunct="0">
              <a:spcBef>
                <a:spcPct val="50000"/>
              </a:spcBef>
            </a:pPr>
            <a:endParaRPr lang="fr-FR" sz="1600">
              <a:solidFill>
                <a:srgbClr val="993300"/>
              </a:solidFill>
              <a:latin typeface="Myriad Pro" pitchFamily="34" charset="0"/>
            </a:endParaRPr>
          </a:p>
          <a:p>
            <a:pPr eaLnBrk="0" hangingPunct="0">
              <a:spcBef>
                <a:spcPct val="50000"/>
              </a:spcBef>
            </a:pPr>
            <a:r>
              <a:rPr lang="fr-FR" sz="1600">
                <a:latin typeface="Myriad Pro" pitchFamily="34" charset="0"/>
              </a:rPr>
              <a:t>Une classe a au moins un stéréotype :</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"Boundary" ou classe à la frontière du domaine</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entité</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de contrôle</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utilitaire</a:t>
            </a:r>
          </a:p>
          <a:p>
            <a:pPr marL="742950" lvl="1" indent="-285750" eaLnBrk="0" hangingPunct="0">
              <a:spcBef>
                <a:spcPct val="50000"/>
              </a:spcBef>
              <a:buClr>
                <a:srgbClr val="C2AA8A"/>
              </a:buClr>
              <a:buFont typeface="Arial" pitchFamily="34" charset="0"/>
              <a:buChar char="•"/>
            </a:pPr>
            <a:r>
              <a:rPr lang="fr-FR" sz="1600">
                <a:latin typeface="Myriad Pro" pitchFamily="34" charset="0"/>
              </a:rPr>
              <a:t>Meta classe</a:t>
            </a:r>
          </a:p>
          <a:p>
            <a:pPr marL="742950" lvl="1" indent="-285750" eaLnBrk="0" hangingPunct="0">
              <a:spcBef>
                <a:spcPct val="50000"/>
              </a:spcBef>
              <a:buClr>
                <a:srgbClr val="C2AA8A"/>
              </a:buClr>
              <a:buFont typeface="Arial" pitchFamily="34" charset="0"/>
              <a:buChar char="•"/>
            </a:pPr>
            <a:r>
              <a:rPr lang="fr-FR" sz="1600">
                <a:latin typeface="Myriad Pro" pitchFamily="34" charset="0"/>
              </a:rPr>
              <a:t>Classe d'exception</a:t>
            </a:r>
          </a:p>
          <a:p>
            <a:pPr marL="742950" lvl="1" indent="-285750" eaLnBrk="0" hangingPunct="0">
              <a:spcBef>
                <a:spcPct val="50000"/>
              </a:spcBef>
              <a:buClr>
                <a:srgbClr val="C2AA8A"/>
              </a:buClr>
              <a:buFont typeface="Arial" pitchFamily="34" charset="0"/>
              <a:buChar char="•"/>
            </a:pPr>
            <a:r>
              <a:rPr lang="fr-FR" sz="1600">
                <a:latin typeface="Myriad Pro" pitchFamily="34" charset="0"/>
              </a:rPr>
              <a:t>Interface</a:t>
            </a:r>
          </a:p>
          <a:p>
            <a:pPr eaLnBrk="0" hangingPunct="0">
              <a:spcBef>
                <a:spcPct val="50000"/>
              </a:spcBef>
            </a:pPr>
            <a:r>
              <a:rPr lang="fr-FR" sz="1600">
                <a:solidFill>
                  <a:schemeClr val="accent2"/>
                </a:solidFill>
                <a:latin typeface="Myriad Pro" pitchFamily="34" charset="0"/>
              </a:rPr>
              <a:t> </a:t>
            </a:r>
          </a:p>
        </p:txBody>
      </p:sp>
    </p:spTree>
    <p:extLst>
      <p:ext uri="{BB962C8B-B14F-4D97-AF65-F5344CB8AC3E}">
        <p14:creationId xmlns:p14="http://schemas.microsoft.com/office/powerpoint/2010/main" val="3594176155"/>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additive="base">
                                        <p:cTn id="7" dur="500" fill="hold"/>
                                        <p:tgtEl>
                                          <p:spTgt spid="23554"/>
                                        </p:tgtEl>
                                        <p:attrNameLst>
                                          <p:attrName>ppt_x</p:attrName>
                                        </p:attrNameLst>
                                      </p:cBhvr>
                                      <p:tavLst>
                                        <p:tav tm="0">
                                          <p:val>
                                            <p:strVal val="0-#ppt_w/2"/>
                                          </p:val>
                                        </p:tav>
                                        <p:tav tm="100000">
                                          <p:val>
                                            <p:strVal val="#ppt_x"/>
                                          </p:val>
                                        </p:tav>
                                      </p:tavLst>
                                    </p:anim>
                                    <p:anim calcmode="lin" valueType="num">
                                      <p:cBhvr additive="base">
                                        <p:cTn id="8" dur="500" fill="hold"/>
                                        <p:tgtEl>
                                          <p:spTgt spid="235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1.wav"/>
                                        </p:tgtEl>
                                      </p:cMediaNode>
                                    </p:audio>
                                  </p:subTnLst>
                                </p:cTn>
                              </p:par>
                            </p:childTnLst>
                          </p:cTn>
                        </p:par>
                        <p:par>
                          <p:cTn id="9" fill="hold" nodeType="afterGroup">
                            <p:stCondLst>
                              <p:cond delay="500"/>
                            </p:stCondLst>
                            <p:childTnLst>
                              <p:par>
                                <p:cTn id="10" presetID="2" presetClass="entr" presetSubtype="8" fill="hold" grpId="0" nodeType="afterEffect">
                                  <p:stCondLst>
                                    <p:cond delay="3000"/>
                                  </p:stCondLst>
                                  <p:childTnLst>
                                    <p:set>
                                      <p:cBhvr>
                                        <p:cTn id="11" dur="1" fill="hold">
                                          <p:stCondLst>
                                            <p:cond delay="0"/>
                                          </p:stCondLst>
                                        </p:cTn>
                                        <p:tgtEl>
                                          <p:spTgt spid="23555"/>
                                        </p:tgtEl>
                                        <p:attrNameLst>
                                          <p:attrName>style.visibility</p:attrName>
                                        </p:attrNameLst>
                                      </p:cBhvr>
                                      <p:to>
                                        <p:strVal val="visible"/>
                                      </p:to>
                                    </p:set>
                                    <p:anim calcmode="lin" valueType="num">
                                      <p:cBhvr additive="base">
                                        <p:cTn id="12" dur="500" fill="hold"/>
                                        <p:tgtEl>
                                          <p:spTgt spid="23555"/>
                                        </p:tgtEl>
                                        <p:attrNameLst>
                                          <p:attrName>ppt_x</p:attrName>
                                        </p:attrNameLst>
                                      </p:cBhvr>
                                      <p:tavLst>
                                        <p:tav tm="0">
                                          <p:val>
                                            <p:strVal val="0-#ppt_w/2"/>
                                          </p:val>
                                        </p:tav>
                                        <p:tav tm="100000">
                                          <p:val>
                                            <p:strVal val="#ppt_x"/>
                                          </p:val>
                                        </p:tav>
                                      </p:tavLst>
                                    </p:anim>
                                    <p:anim calcmode="lin" valueType="num">
                                      <p:cBhvr additive="base">
                                        <p:cTn id="13" dur="500" fill="hold"/>
                                        <p:tgtEl>
                                          <p:spTgt spid="235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5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2800">
                <a:solidFill>
                  <a:schemeClr val="tx1"/>
                </a:solidFill>
                <a:latin typeface="Myriad Pro" pitchFamily="34" charset="0"/>
              </a:rPr>
              <a:t>rappels Objets et Classe</a:t>
            </a:r>
            <a:endParaRPr lang="fr-FR">
              <a:solidFill>
                <a:schemeClr val="tx1"/>
              </a:solidFill>
            </a:endParaRP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3781739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51520" y="188640"/>
            <a:ext cx="5883275" cy="685800"/>
          </a:xfrm>
        </p:spPr>
        <p:txBody>
          <a:bodyPr/>
          <a:lstStyle/>
          <a:p>
            <a:r>
              <a:rPr lang="fr-FR" sz="2400">
                <a:solidFill>
                  <a:srgbClr val="993300"/>
                </a:solidFill>
                <a:latin typeface="Myriad Pro" pitchFamily="34" charset="0"/>
              </a:rPr>
              <a:t>L’approche Objet - rappels</a:t>
            </a:r>
          </a:p>
        </p:txBody>
      </p:sp>
      <p:sp>
        <p:nvSpPr>
          <p:cNvPr id="40963" name="Rectangle 3"/>
          <p:cNvSpPr>
            <a:spLocks noGrp="1" noChangeArrowheads="1"/>
          </p:cNvSpPr>
          <p:nvPr>
            <p:ph type="body" idx="1"/>
          </p:nvPr>
        </p:nvSpPr>
        <p:spPr>
          <a:xfrm>
            <a:off x="1905000" y="1371600"/>
            <a:ext cx="6934200" cy="1524000"/>
          </a:xfrm>
        </p:spPr>
        <p:txBody>
          <a:bodyPr/>
          <a:lstStyle/>
          <a:p>
            <a:pPr>
              <a:buClr>
                <a:srgbClr val="993300"/>
              </a:buClr>
              <a:buFont typeface="Wingdings" pitchFamily="2" charset="2"/>
              <a:buChar char="Ø"/>
            </a:pPr>
            <a:r>
              <a:rPr lang="fr-FR" sz="1600" b="1">
                <a:solidFill>
                  <a:srgbClr val="993300"/>
                </a:solidFill>
                <a:latin typeface="Myriad Pro" pitchFamily="34" charset="0"/>
              </a:rPr>
              <a:t>Concept de modélisation</a:t>
            </a:r>
          </a:p>
          <a:p>
            <a:pPr lvl="1">
              <a:buClr>
                <a:srgbClr val="993300"/>
              </a:buClr>
              <a:buFont typeface="Wingdings" pitchFamily="2" charset="2"/>
              <a:buChar char="ü"/>
            </a:pPr>
            <a:r>
              <a:rPr lang="fr-FR" sz="1600">
                <a:solidFill>
                  <a:srgbClr val="993300"/>
                </a:solidFill>
                <a:latin typeface="Myriad Pro" pitchFamily="34" charset="0"/>
              </a:rPr>
              <a:t>objet</a:t>
            </a:r>
          </a:p>
          <a:p>
            <a:pPr lvl="1">
              <a:buClr>
                <a:srgbClr val="993300"/>
              </a:buClr>
              <a:buFont typeface="Wingdings" pitchFamily="2" charset="2"/>
              <a:buChar char="ü"/>
            </a:pPr>
            <a:r>
              <a:rPr lang="fr-FR" sz="1600">
                <a:solidFill>
                  <a:srgbClr val="993300"/>
                </a:solidFill>
                <a:latin typeface="Myriad Pro" pitchFamily="34" charset="0"/>
              </a:rPr>
              <a:t>classe</a:t>
            </a:r>
          </a:p>
          <a:p>
            <a:pPr lvl="1">
              <a:buClr>
                <a:srgbClr val="993300"/>
              </a:buClr>
              <a:buFont typeface="Wingdings" pitchFamily="2" charset="2"/>
              <a:buChar char="ü"/>
            </a:pPr>
            <a:r>
              <a:rPr lang="fr-FR" sz="1600">
                <a:solidFill>
                  <a:srgbClr val="993300"/>
                </a:solidFill>
                <a:latin typeface="Myriad Pro" pitchFamily="34" charset="0"/>
              </a:rPr>
              <a:t>instance</a:t>
            </a:r>
          </a:p>
        </p:txBody>
      </p:sp>
      <p:sp>
        <p:nvSpPr>
          <p:cNvPr id="40968" name="Rectangle 8"/>
          <p:cNvSpPr>
            <a:spLocks noChangeArrowheads="1"/>
          </p:cNvSpPr>
          <p:nvPr/>
        </p:nvSpPr>
        <p:spPr bwMode="auto">
          <a:xfrm>
            <a:off x="1905000" y="3048000"/>
            <a:ext cx="6934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Char char="Ø"/>
            </a:pPr>
            <a:r>
              <a:rPr lang="fr-FR" sz="1600" b="1">
                <a:solidFill>
                  <a:srgbClr val="993300"/>
                </a:solidFill>
                <a:latin typeface="Myriad Pro" pitchFamily="34" charset="0"/>
              </a:rPr>
              <a:t>Concept d’activation</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envoi de message </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méthode</a:t>
            </a:r>
          </a:p>
        </p:txBody>
      </p:sp>
      <p:sp>
        <p:nvSpPr>
          <p:cNvPr id="40969" name="Rectangle 9"/>
          <p:cNvSpPr>
            <a:spLocks noChangeArrowheads="1"/>
          </p:cNvSpPr>
          <p:nvPr/>
        </p:nvSpPr>
        <p:spPr bwMode="auto">
          <a:xfrm>
            <a:off x="1905000" y="4038600"/>
            <a:ext cx="6934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FR" sz="1600">
              <a:solidFill>
                <a:srgbClr val="993300"/>
              </a:solidFill>
              <a:latin typeface="Myriad Pro" pitchFamily="34" charset="0"/>
            </a:endParaRPr>
          </a:p>
          <a:p>
            <a:pPr marL="342900" indent="-342900">
              <a:spcBef>
                <a:spcPct val="20000"/>
              </a:spcBef>
              <a:buFont typeface="Wingdings" pitchFamily="2" charset="2"/>
              <a:buChar char="Ø"/>
            </a:pPr>
            <a:r>
              <a:rPr lang="fr-FR" sz="1600" b="1">
                <a:solidFill>
                  <a:srgbClr val="993300"/>
                </a:solidFill>
                <a:latin typeface="Myriad Pro" pitchFamily="34" charset="0"/>
              </a:rPr>
              <a:t>Concept de classification</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généralisation</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héritage</a:t>
            </a:r>
          </a:p>
        </p:txBody>
      </p:sp>
    </p:spTree>
    <p:extLst>
      <p:ext uri="{BB962C8B-B14F-4D97-AF65-F5344CB8AC3E}">
        <p14:creationId xmlns:p14="http://schemas.microsoft.com/office/powerpoint/2010/main" val="2777924238"/>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0-#ppt_w/2"/>
                                          </p:val>
                                        </p:tav>
                                        <p:tav tm="100000">
                                          <p:val>
                                            <p:strVal val="#ppt_x"/>
                                          </p:val>
                                        </p:tav>
                                      </p:tavLst>
                                    </p:anim>
                                    <p:anim calcmode="lin" valueType="num">
                                      <p:cBhvr additive="base">
                                        <p:cTn id="8" dur="500" fill="hold"/>
                                        <p:tgtEl>
                                          <p:spTgt spid="4096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03-diapo21.wav"/>
                                        </p:tgtEl>
                                      </p:cMediaNode>
                                    </p:audio>
                                  </p:subTnLst>
                                </p:cTn>
                              </p:par>
                            </p:childTnLst>
                          </p:cTn>
                        </p:par>
                        <p:par>
                          <p:cTn id="9" fill="hold" nodeType="afterGroup">
                            <p:stCondLst>
                              <p:cond delay="500"/>
                            </p:stCondLst>
                            <p:childTnLst>
                              <p:par>
                                <p:cTn id="10" presetID="2" presetClass="entr" presetSubtype="8" fill="hold" grpId="0" nodeType="afterEffect">
                                  <p:stCondLst>
                                    <p:cond delay="16000"/>
                                  </p:stCondLst>
                                  <p:childTnLst>
                                    <p:set>
                                      <p:cBhvr>
                                        <p:cTn id="11" dur="1" fill="hold">
                                          <p:stCondLst>
                                            <p:cond delay="0"/>
                                          </p:stCondLst>
                                        </p:cTn>
                                        <p:tgtEl>
                                          <p:spTgt spid="40963">
                                            <p:txEl>
                                              <p:pRg st="0" end="0"/>
                                            </p:txEl>
                                          </p:spTgt>
                                        </p:tgtEl>
                                        <p:attrNameLst>
                                          <p:attrName>style.visibility</p:attrName>
                                        </p:attrNameLst>
                                      </p:cBhvr>
                                      <p:to>
                                        <p:strVal val="visible"/>
                                      </p:to>
                                    </p:set>
                                    <p:anim calcmode="lin" valueType="num">
                                      <p:cBhvr additive="base">
                                        <p:cTn id="12" dur="500" fill="hold"/>
                                        <p:tgtEl>
                                          <p:spTgt spid="4096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096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16000"/>
                                  </p:stCondLst>
                                  <p:childTnLst>
                                    <p:set>
                                      <p:cBhvr>
                                        <p:cTn id="15" dur="1" fill="hold">
                                          <p:stCondLst>
                                            <p:cond delay="0"/>
                                          </p:stCondLst>
                                        </p:cTn>
                                        <p:tgtEl>
                                          <p:spTgt spid="40963">
                                            <p:txEl>
                                              <p:pRg st="1" end="1"/>
                                            </p:txEl>
                                          </p:spTgt>
                                        </p:tgtEl>
                                        <p:attrNameLst>
                                          <p:attrName>style.visibility</p:attrName>
                                        </p:attrNameLst>
                                      </p:cBhvr>
                                      <p:to>
                                        <p:strVal val="visible"/>
                                      </p:to>
                                    </p:set>
                                    <p:anim calcmode="lin" valueType="num">
                                      <p:cBhvr additive="base">
                                        <p:cTn id="16" dur="500" fill="hold"/>
                                        <p:tgtEl>
                                          <p:spTgt spid="40963">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0963">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16000"/>
                                  </p:stCondLst>
                                  <p:childTnLst>
                                    <p:set>
                                      <p:cBhvr>
                                        <p:cTn id="19" dur="1" fill="hold">
                                          <p:stCondLst>
                                            <p:cond delay="0"/>
                                          </p:stCondLst>
                                        </p:cTn>
                                        <p:tgtEl>
                                          <p:spTgt spid="40963">
                                            <p:txEl>
                                              <p:pRg st="2" end="2"/>
                                            </p:txEl>
                                          </p:spTgt>
                                        </p:tgtEl>
                                        <p:attrNameLst>
                                          <p:attrName>style.visibility</p:attrName>
                                        </p:attrNameLst>
                                      </p:cBhvr>
                                      <p:to>
                                        <p:strVal val="visible"/>
                                      </p:to>
                                    </p:set>
                                    <p:anim calcmode="lin" valueType="num">
                                      <p:cBhvr additive="base">
                                        <p:cTn id="20" dur="500" fill="hold"/>
                                        <p:tgtEl>
                                          <p:spTgt spid="40963">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0963">
                                            <p:txEl>
                                              <p:pRg st="2" end="2"/>
                                            </p:txEl>
                                          </p:spTgt>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16000"/>
                                  </p:stCondLst>
                                  <p:childTnLst>
                                    <p:set>
                                      <p:cBhvr>
                                        <p:cTn id="23" dur="1" fill="hold">
                                          <p:stCondLst>
                                            <p:cond delay="0"/>
                                          </p:stCondLst>
                                        </p:cTn>
                                        <p:tgtEl>
                                          <p:spTgt spid="40963">
                                            <p:txEl>
                                              <p:pRg st="3" end="3"/>
                                            </p:txEl>
                                          </p:spTgt>
                                        </p:tgtEl>
                                        <p:attrNameLst>
                                          <p:attrName>style.visibility</p:attrName>
                                        </p:attrNameLst>
                                      </p:cBhvr>
                                      <p:to>
                                        <p:strVal val="visible"/>
                                      </p:to>
                                    </p:set>
                                    <p:anim calcmode="lin" valueType="num">
                                      <p:cBhvr additive="base">
                                        <p:cTn id="24" dur="500" fill="hold"/>
                                        <p:tgtEl>
                                          <p:spTgt spid="40963">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0963">
                                            <p:txEl>
                                              <p:pRg st="3" end="3"/>
                                            </p:txEl>
                                          </p:spTgt>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7000"/>
                            </p:stCondLst>
                            <p:childTnLst>
                              <p:par>
                                <p:cTn id="27" presetID="2" presetClass="entr" presetSubtype="8" fill="hold" grpId="0" nodeType="afterEffect">
                                  <p:stCondLst>
                                    <p:cond delay="5000"/>
                                  </p:stCondLst>
                                  <p:childTnLst>
                                    <p:set>
                                      <p:cBhvr>
                                        <p:cTn id="28" dur="1" fill="hold">
                                          <p:stCondLst>
                                            <p:cond delay="0"/>
                                          </p:stCondLst>
                                        </p:cTn>
                                        <p:tgtEl>
                                          <p:spTgt spid="40968"/>
                                        </p:tgtEl>
                                        <p:attrNameLst>
                                          <p:attrName>style.visibility</p:attrName>
                                        </p:attrNameLst>
                                      </p:cBhvr>
                                      <p:to>
                                        <p:strVal val="visible"/>
                                      </p:to>
                                    </p:set>
                                    <p:anim calcmode="lin" valueType="num">
                                      <p:cBhvr additive="base">
                                        <p:cTn id="29" dur="500" fill="hold"/>
                                        <p:tgtEl>
                                          <p:spTgt spid="40968"/>
                                        </p:tgtEl>
                                        <p:attrNameLst>
                                          <p:attrName>ppt_x</p:attrName>
                                        </p:attrNameLst>
                                      </p:cBhvr>
                                      <p:tavLst>
                                        <p:tav tm="0">
                                          <p:val>
                                            <p:strVal val="0-#ppt_w/2"/>
                                          </p:val>
                                        </p:tav>
                                        <p:tav tm="100000">
                                          <p:val>
                                            <p:strVal val="#ppt_x"/>
                                          </p:val>
                                        </p:tav>
                                      </p:tavLst>
                                    </p:anim>
                                    <p:anim calcmode="lin" valueType="num">
                                      <p:cBhvr additive="base">
                                        <p:cTn id="30" dur="500" fill="hold"/>
                                        <p:tgtEl>
                                          <p:spTgt spid="40968"/>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22500"/>
                            </p:stCondLst>
                            <p:childTnLst>
                              <p:par>
                                <p:cTn id="32" presetID="2" presetClass="entr" presetSubtype="8" fill="hold" grpId="0" nodeType="afterEffect">
                                  <p:stCondLst>
                                    <p:cond delay="7000"/>
                                  </p:stCondLst>
                                  <p:childTnLst>
                                    <p:set>
                                      <p:cBhvr>
                                        <p:cTn id="33" dur="1" fill="hold">
                                          <p:stCondLst>
                                            <p:cond delay="0"/>
                                          </p:stCondLst>
                                        </p:cTn>
                                        <p:tgtEl>
                                          <p:spTgt spid="40969"/>
                                        </p:tgtEl>
                                        <p:attrNameLst>
                                          <p:attrName>style.visibility</p:attrName>
                                        </p:attrNameLst>
                                      </p:cBhvr>
                                      <p:to>
                                        <p:strVal val="visible"/>
                                      </p:to>
                                    </p:set>
                                    <p:anim calcmode="lin" valueType="num">
                                      <p:cBhvr additive="base">
                                        <p:cTn id="34" dur="500" fill="hold"/>
                                        <p:tgtEl>
                                          <p:spTgt spid="40969"/>
                                        </p:tgtEl>
                                        <p:attrNameLst>
                                          <p:attrName>ppt_x</p:attrName>
                                        </p:attrNameLst>
                                      </p:cBhvr>
                                      <p:tavLst>
                                        <p:tav tm="0">
                                          <p:val>
                                            <p:strVal val="0-#ppt_w/2"/>
                                          </p:val>
                                        </p:tav>
                                        <p:tav tm="100000">
                                          <p:val>
                                            <p:strVal val="#ppt_x"/>
                                          </p:val>
                                        </p:tav>
                                      </p:tavLst>
                                    </p:anim>
                                    <p:anim calcmode="lin" valueType="num">
                                      <p:cBhvr additive="base">
                                        <p:cTn id="35" dur="500" fill="hold"/>
                                        <p:tgtEl>
                                          <p:spTgt spid="409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P spid="40963" grpId="0" build="p" autoUpdateAnimBg="0" advAuto="16000"/>
      <p:bldP spid="40968" grpId="0" autoUpdateAnimBg="0"/>
      <p:bldP spid="4096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ChangeArrowheads="1"/>
          </p:cNvSpPr>
          <p:nvPr/>
        </p:nvSpPr>
        <p:spPr bwMode="auto">
          <a:xfrm>
            <a:off x="539552" y="1245394"/>
            <a:ext cx="7467600" cy="421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b="1" u="sng">
                <a:solidFill>
                  <a:srgbClr val="993300"/>
                </a:solidFill>
                <a:latin typeface="Myriad Pro" pitchFamily="34" charset="0"/>
              </a:rPr>
              <a:t>Objet </a:t>
            </a:r>
          </a:p>
          <a:p>
            <a:pPr>
              <a:spcBef>
                <a:spcPct val="20000"/>
              </a:spcBef>
              <a:buFont typeface="Wingdings" pitchFamily="2" charset="2"/>
              <a:buNone/>
            </a:pPr>
            <a:br>
              <a:rPr lang="fr-FR" sz="1400" b="1" u="sng">
                <a:solidFill>
                  <a:srgbClr val="993300"/>
                </a:solidFill>
                <a:latin typeface="Myriad Pro" pitchFamily="34" charset="0"/>
              </a:rPr>
            </a:br>
            <a:r>
              <a:rPr lang="fr-FR" sz="1400">
                <a:solidFill>
                  <a:srgbClr val="993300"/>
                </a:solidFill>
                <a:latin typeface="Myriad Pro" pitchFamily="34" charset="0"/>
              </a:rPr>
              <a:t>Définition :un objet est quelque chose de réel ou d'abstrait, de tangible ou d'intangible, à propos duquel on emmagasine des données qu’il est possible de manipuler par des méthodes.</a:t>
            </a:r>
          </a:p>
          <a:p>
            <a:pPr>
              <a:spcBef>
                <a:spcPct val="20000"/>
              </a:spcBef>
              <a:buFont typeface="Wingdings" pitchFamily="2" charset="2"/>
              <a:buNone/>
            </a:pPr>
            <a:r>
              <a:rPr lang="fr-FR" sz="1400">
                <a:solidFill>
                  <a:srgbClr val="993300"/>
                </a:solidFill>
                <a:latin typeface="Myriad Pro" pitchFamily="34" charset="0"/>
              </a:rPr>
              <a:t>  </a:t>
            </a:r>
            <a:br>
              <a:rPr lang="fr-FR" sz="1400">
                <a:solidFill>
                  <a:srgbClr val="993300"/>
                </a:solidFill>
                <a:latin typeface="Myriad Pro" pitchFamily="34" charset="0"/>
              </a:rPr>
            </a:br>
            <a:endParaRPr lang="fr-FR" sz="1400" b="1">
              <a:solidFill>
                <a:srgbClr val="993300"/>
              </a:solidFill>
              <a:latin typeface="Myriad Pro" pitchFamily="34" charset="0"/>
            </a:endParaRPr>
          </a:p>
        </p:txBody>
      </p:sp>
      <p:sp>
        <p:nvSpPr>
          <p:cNvPr id="41992" name="Rectangle 8"/>
          <p:cNvSpPr>
            <a:spLocks noChangeArrowheads="1"/>
          </p:cNvSpPr>
          <p:nvPr/>
        </p:nvSpPr>
        <p:spPr bwMode="auto">
          <a:xfrm>
            <a:off x="1676400" y="22098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br>
              <a:rPr lang="fr-FR" sz="1400">
                <a:solidFill>
                  <a:srgbClr val="993300"/>
                </a:solidFill>
                <a:latin typeface="Myriad Pro" pitchFamily="34" charset="0"/>
              </a:rPr>
            </a:br>
            <a:r>
              <a:rPr lang="fr-FR" sz="1400">
                <a:solidFill>
                  <a:srgbClr val="993300"/>
                </a:solidFill>
                <a:latin typeface="Myriad Pro" pitchFamily="34" charset="0"/>
              </a:rPr>
              <a:t>Un objet est  caractérisé par :</a:t>
            </a:r>
          </a:p>
          <a:p>
            <a:pPr marL="857250" lvl="1" indent="-285750">
              <a:spcBef>
                <a:spcPct val="20000"/>
              </a:spcBef>
              <a:buFont typeface="Wingdings" pitchFamily="2" charset="2"/>
              <a:buChar char="Ø"/>
            </a:pPr>
            <a:r>
              <a:rPr lang="fr-FR" sz="1400">
                <a:solidFill>
                  <a:srgbClr val="993300"/>
                </a:solidFill>
                <a:latin typeface="Myriad Pro" pitchFamily="34" charset="0"/>
              </a:rPr>
              <a:t>ses attributs</a:t>
            </a:r>
          </a:p>
          <a:p>
            <a:pPr marL="857250" lvl="1" indent="-285750">
              <a:spcBef>
                <a:spcPct val="20000"/>
              </a:spcBef>
              <a:buFont typeface="Wingdings" pitchFamily="2" charset="2"/>
              <a:buChar char="Ø"/>
            </a:pPr>
            <a:r>
              <a:rPr lang="fr-FR" sz="1400">
                <a:solidFill>
                  <a:srgbClr val="993300"/>
                </a:solidFill>
                <a:latin typeface="Myriad Pro" pitchFamily="34" charset="0"/>
              </a:rPr>
              <a:t>la valeur de ses attributs qui constitue l’état,</a:t>
            </a:r>
          </a:p>
          <a:p>
            <a:pPr marL="857250" lvl="1" indent="-285750">
              <a:spcBef>
                <a:spcPct val="20000"/>
              </a:spcBef>
              <a:buFont typeface="Wingdings" pitchFamily="2" charset="2"/>
              <a:buChar char="Ø"/>
            </a:pPr>
            <a:r>
              <a:rPr lang="fr-FR" sz="1400">
                <a:solidFill>
                  <a:srgbClr val="993300"/>
                </a:solidFill>
                <a:latin typeface="Myriad Pro" pitchFamily="34" charset="0"/>
              </a:rPr>
              <a:t>ses comportements</a:t>
            </a:r>
          </a:p>
          <a:p>
            <a:pPr marL="857250" lvl="1" indent="-285750">
              <a:spcBef>
                <a:spcPct val="20000"/>
              </a:spcBef>
              <a:buFont typeface="Wingdings" pitchFamily="2" charset="2"/>
              <a:buNone/>
            </a:pPr>
            <a:endParaRPr lang="fr-FR" sz="1400">
              <a:solidFill>
                <a:srgbClr val="993300"/>
              </a:solidFill>
              <a:latin typeface="Myriad Pro" pitchFamily="34" charset="0"/>
            </a:endParaRPr>
          </a:p>
        </p:txBody>
      </p:sp>
      <p:sp>
        <p:nvSpPr>
          <p:cNvPr id="41993" name="Rectangle 9"/>
          <p:cNvSpPr>
            <a:spLocks noChangeArrowheads="1"/>
          </p:cNvSpPr>
          <p:nvPr/>
        </p:nvSpPr>
        <p:spPr bwMode="auto">
          <a:xfrm>
            <a:off x="1676400" y="3724275"/>
            <a:ext cx="74676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a:solidFill>
                  <a:srgbClr val="993300"/>
                </a:solidFill>
                <a:latin typeface="Myriad Pro" pitchFamily="34" charset="0"/>
              </a:rPr>
              <a:t>Autre élément fondamental de l'objet est son unicité. Chaque objet est une occurrence  d’une classe et peut donc être identifié de façon unique, être distingué des autres objets. </a:t>
            </a:r>
          </a:p>
          <a:p>
            <a:pPr>
              <a:spcBef>
                <a:spcPct val="20000"/>
              </a:spcBef>
              <a:buFont typeface="Wingdings" pitchFamily="2" charset="2"/>
              <a:buNone/>
            </a:pPr>
            <a:endParaRPr lang="fr-FR" sz="1400" b="1">
              <a:solidFill>
                <a:srgbClr val="993300"/>
              </a:solidFill>
              <a:latin typeface="Myriad Pro" pitchFamily="34" charset="0"/>
            </a:endParaRPr>
          </a:p>
        </p:txBody>
      </p:sp>
      <p:sp>
        <p:nvSpPr>
          <p:cNvPr id="41994" name="Rectangle 10"/>
          <p:cNvSpPr>
            <a:spLocks noChangeArrowheads="1"/>
          </p:cNvSpPr>
          <p:nvPr/>
        </p:nvSpPr>
        <p:spPr bwMode="auto">
          <a:xfrm>
            <a:off x="611560" y="4819650"/>
            <a:ext cx="74676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b="1">
              <a:solidFill>
                <a:srgbClr val="993300"/>
              </a:solidFill>
              <a:latin typeface="Myriad Pro" pitchFamily="34" charset="0"/>
            </a:endParaRPr>
          </a:p>
          <a:p>
            <a:pPr>
              <a:spcBef>
                <a:spcPct val="20000"/>
              </a:spcBef>
              <a:buFont typeface="Wingdings" pitchFamily="2" charset="2"/>
              <a:buNone/>
            </a:pPr>
            <a:r>
              <a:rPr lang="fr-FR" sz="1400" b="1" u="sng">
                <a:solidFill>
                  <a:srgbClr val="993300"/>
                </a:solidFill>
                <a:latin typeface="Myriad Pro" pitchFamily="34" charset="0"/>
              </a:rPr>
              <a:t>Classe </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Une classe d'objets permet de regrouper des objets possédant les mêmes caractéristiques (même structure et même ensemble de méthodes) afin d'en faciliter la gestion. Les classes, qui possèdent aussi leurs méthodes, sont utilisées pour créer de nouveaux objets (de nouvelles instances). Les classes agissent un peu comme des "moules à objets".</a:t>
            </a:r>
            <a:r>
              <a:rPr lang="fr-FR" sz="1400" b="1">
                <a:solidFill>
                  <a:srgbClr val="993300"/>
                </a:solidFill>
                <a:latin typeface="Myriad Pro" pitchFamily="34" charset="0"/>
              </a:rPr>
              <a:t> </a:t>
            </a:r>
          </a:p>
        </p:txBody>
      </p:sp>
      <p:sp>
        <p:nvSpPr>
          <p:cNvPr id="12" name="Titre 1"/>
          <p:cNvSpPr>
            <a:spLocks noGrp="1"/>
          </p:cNvSpPr>
          <p:nvPr>
            <p:ph type="title"/>
          </p:nvPr>
        </p:nvSpPr>
        <p:spPr/>
        <p:txBody>
          <a:bodyPr>
            <a:normAutofit fontScale="90000"/>
          </a:bodyPr>
          <a:lstStyle/>
          <a:p>
            <a:r>
              <a:rPr lang="fr-FR" sz="3200">
                <a:solidFill>
                  <a:srgbClr val="993300"/>
                </a:solidFill>
                <a:latin typeface="Myriad Pro" pitchFamily="34" charset="0"/>
              </a:rPr>
              <a:t>L’approche Objet – rappels Objets et Classe</a:t>
            </a:r>
            <a:br>
              <a:rPr lang="fr-FR" sz="3200">
                <a:solidFill>
                  <a:srgbClr val="993300"/>
                </a:solidFill>
                <a:latin typeface="Myriad Pro" pitchFamily="34" charset="0"/>
              </a:rPr>
            </a:br>
            <a:endParaRPr lang="fr-FR"/>
          </a:p>
        </p:txBody>
      </p:sp>
    </p:spTree>
    <p:extLst>
      <p:ext uri="{BB962C8B-B14F-4D97-AF65-F5344CB8AC3E}">
        <p14:creationId xmlns:p14="http://schemas.microsoft.com/office/powerpoint/2010/main" val="284605801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0-#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5000"/>
                                  </p:stCondLst>
                                  <p:childTnLst>
                                    <p:set>
                                      <p:cBhvr>
                                        <p:cTn id="11" dur="1" fill="hold">
                                          <p:stCondLst>
                                            <p:cond delay="0"/>
                                          </p:stCondLst>
                                        </p:cTn>
                                        <p:tgtEl>
                                          <p:spTgt spid="41992"/>
                                        </p:tgtEl>
                                        <p:attrNameLst>
                                          <p:attrName>style.visibility</p:attrName>
                                        </p:attrNameLst>
                                      </p:cBhvr>
                                      <p:to>
                                        <p:strVal val="visible"/>
                                      </p:to>
                                    </p:set>
                                    <p:anim calcmode="lin" valueType="num">
                                      <p:cBhvr additive="base">
                                        <p:cTn id="12" dur="500" fill="hold"/>
                                        <p:tgtEl>
                                          <p:spTgt spid="41992"/>
                                        </p:tgtEl>
                                        <p:attrNameLst>
                                          <p:attrName>ppt_x</p:attrName>
                                        </p:attrNameLst>
                                      </p:cBhvr>
                                      <p:tavLst>
                                        <p:tav tm="0">
                                          <p:val>
                                            <p:strVal val="0-#ppt_w/2"/>
                                          </p:val>
                                        </p:tav>
                                        <p:tav tm="100000">
                                          <p:val>
                                            <p:strVal val="#ppt_x"/>
                                          </p:val>
                                        </p:tav>
                                      </p:tavLst>
                                    </p:anim>
                                    <p:anim calcmode="lin" valueType="num">
                                      <p:cBhvr additive="base">
                                        <p:cTn id="13" dur="500" fill="hold"/>
                                        <p:tgtEl>
                                          <p:spTgt spid="4199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6000"/>
                            </p:stCondLst>
                            <p:childTnLst>
                              <p:par>
                                <p:cTn id="15" presetID="2" presetClass="entr" presetSubtype="8" fill="hold" grpId="0" nodeType="afterEffect">
                                  <p:stCondLst>
                                    <p:cond delay="26000"/>
                                  </p:stCondLst>
                                  <p:childTnLst>
                                    <p:set>
                                      <p:cBhvr>
                                        <p:cTn id="16" dur="1" fill="hold">
                                          <p:stCondLst>
                                            <p:cond delay="0"/>
                                          </p:stCondLst>
                                        </p:cTn>
                                        <p:tgtEl>
                                          <p:spTgt spid="41993"/>
                                        </p:tgtEl>
                                        <p:attrNameLst>
                                          <p:attrName>style.visibility</p:attrName>
                                        </p:attrNameLst>
                                      </p:cBhvr>
                                      <p:to>
                                        <p:strVal val="visible"/>
                                      </p:to>
                                    </p:set>
                                    <p:anim calcmode="lin" valueType="num">
                                      <p:cBhvr additive="base">
                                        <p:cTn id="17" dur="500" fill="hold"/>
                                        <p:tgtEl>
                                          <p:spTgt spid="41993"/>
                                        </p:tgtEl>
                                        <p:attrNameLst>
                                          <p:attrName>ppt_x</p:attrName>
                                        </p:attrNameLst>
                                      </p:cBhvr>
                                      <p:tavLst>
                                        <p:tav tm="0">
                                          <p:val>
                                            <p:strVal val="0-#ppt_w/2"/>
                                          </p:val>
                                        </p:tav>
                                        <p:tav tm="100000">
                                          <p:val>
                                            <p:strVal val="#ppt_x"/>
                                          </p:val>
                                        </p:tav>
                                      </p:tavLst>
                                    </p:anim>
                                    <p:anim calcmode="lin" valueType="num">
                                      <p:cBhvr additive="base">
                                        <p:cTn id="18" dur="500" fill="hold"/>
                                        <p:tgtEl>
                                          <p:spTgt spid="4199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42500"/>
                            </p:stCondLst>
                            <p:childTnLst>
                              <p:par>
                                <p:cTn id="20" presetID="2" presetClass="entr" presetSubtype="8" fill="hold" grpId="0" nodeType="afterEffect">
                                  <p:stCondLst>
                                    <p:cond delay="19000"/>
                                  </p:stCondLst>
                                  <p:childTnLst>
                                    <p:set>
                                      <p:cBhvr>
                                        <p:cTn id="21" dur="1" fill="hold">
                                          <p:stCondLst>
                                            <p:cond delay="0"/>
                                          </p:stCondLst>
                                        </p:cTn>
                                        <p:tgtEl>
                                          <p:spTgt spid="41994"/>
                                        </p:tgtEl>
                                        <p:attrNameLst>
                                          <p:attrName>style.visibility</p:attrName>
                                        </p:attrNameLst>
                                      </p:cBhvr>
                                      <p:to>
                                        <p:strVal val="visible"/>
                                      </p:to>
                                    </p:set>
                                    <p:anim calcmode="lin" valueType="num">
                                      <p:cBhvr additive="base">
                                        <p:cTn id="22" dur="500" fill="hold"/>
                                        <p:tgtEl>
                                          <p:spTgt spid="41994"/>
                                        </p:tgtEl>
                                        <p:attrNameLst>
                                          <p:attrName>ppt_x</p:attrName>
                                        </p:attrNameLst>
                                      </p:cBhvr>
                                      <p:tavLst>
                                        <p:tav tm="0">
                                          <p:val>
                                            <p:strVal val="0-#ppt_w/2"/>
                                          </p:val>
                                        </p:tav>
                                        <p:tav tm="100000">
                                          <p:val>
                                            <p:strVal val="#ppt_x"/>
                                          </p:val>
                                        </p:tav>
                                      </p:tavLst>
                                    </p:anim>
                                    <p:anim calcmode="lin" valueType="num">
                                      <p:cBhvr additive="base">
                                        <p:cTn id="23" dur="500" fill="hold"/>
                                        <p:tgtEl>
                                          <p:spTgt spid="419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utoUpdateAnimBg="0"/>
      <p:bldP spid="41992" grpId="0" autoUpdateAnimBg="0"/>
      <p:bldP spid="41993" grpId="0" autoUpdateAnimBg="0"/>
      <p:bldP spid="4199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611560" y="1364942"/>
            <a:ext cx="70104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b="1" u="sng">
                <a:solidFill>
                  <a:srgbClr val="993300"/>
                </a:solidFill>
                <a:latin typeface="Myriad Pro" pitchFamily="34" charset="0"/>
              </a:rPr>
              <a:t>Encapsulation</a:t>
            </a:r>
            <a:r>
              <a:rPr lang="fr-FR" sz="1400" b="1">
                <a:solidFill>
                  <a:srgbClr val="993300"/>
                </a:solidFill>
                <a:latin typeface="Myriad Pro" pitchFamily="34" charset="0"/>
              </a:rPr>
              <a:t> </a:t>
            </a:r>
            <a:br>
              <a:rPr lang="fr-FR" sz="1400" b="1">
                <a:solidFill>
                  <a:srgbClr val="993300"/>
                </a:solidFill>
                <a:latin typeface="Myriad Pro" pitchFamily="34" charset="0"/>
              </a:rPr>
            </a:br>
            <a:endParaRPr lang="fr-FR" sz="1400" b="1">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Il s'agit d'un principe fondamental d'un langage objet : la possibilité de "cacher" des données à l'intérieur d'une classe en ne permettant de les manipuler qu'au travers des méthodes de cette classe. Cela permet d'interdire que les données soient modifiées de façon contraire à l'usage attendu, et ainsi de maintenir l'ensemble des données de la classe dans un état cohérent. </a:t>
            </a:r>
          </a:p>
          <a:p>
            <a:pPr>
              <a:spcBef>
                <a:spcPct val="20000"/>
              </a:spcBef>
              <a:buFont typeface="Wingdings" pitchFamily="2" charset="2"/>
              <a:buNone/>
            </a:pPr>
            <a:r>
              <a:rPr lang="fr-FR" sz="1400">
                <a:solidFill>
                  <a:srgbClr val="993300"/>
                </a:solidFill>
                <a:latin typeface="Myriad Pro" pitchFamily="34" charset="0"/>
              </a:rPr>
              <a:t>L'utilisateur peut accéder aux données d'un objet uniquement en effectuant une requête sur les méthodes de manipulation des données de cet objet. Ces méthodes de manipulation sont appelées des accesseurs  et </a:t>
            </a:r>
            <a:r>
              <a:rPr lang="fr-FR" sz="1400" err="1">
                <a:solidFill>
                  <a:srgbClr val="993300"/>
                </a:solidFill>
                <a:latin typeface="Myriad Pro" pitchFamily="34" charset="0"/>
              </a:rPr>
              <a:t>modifieurs</a:t>
            </a:r>
            <a:r>
              <a:rPr lang="fr-FR" sz="1400">
                <a:solidFill>
                  <a:srgbClr val="993300"/>
                </a:solidFill>
                <a:latin typeface="Myriad Pro" pitchFamily="34" charset="0"/>
              </a:rPr>
              <a:t>, et propriété en C#.</a:t>
            </a:r>
            <a:br>
              <a:rPr lang="fr-FR" sz="1400" b="1">
                <a:solidFill>
                  <a:srgbClr val="993300"/>
                </a:solidFill>
                <a:latin typeface="Myriad Pro" pitchFamily="34" charset="0"/>
              </a:rPr>
            </a:br>
            <a:r>
              <a:rPr lang="fr-FR" sz="1400">
                <a:solidFill>
                  <a:srgbClr val="993300"/>
                </a:solidFill>
                <a:latin typeface="Myriad Pro" pitchFamily="34" charset="0"/>
              </a:rPr>
              <a:t>Pour encapsuler une donnée, il suffit de la déclarer privée, c'est-à-dire de lui attribuer le modificateur de visibilité "</a:t>
            </a:r>
            <a:r>
              <a:rPr lang="fr-FR" sz="1400" b="1" err="1">
                <a:solidFill>
                  <a:srgbClr val="993300"/>
                </a:solidFill>
                <a:latin typeface="Myriad Pro" pitchFamily="34" charset="0"/>
              </a:rPr>
              <a:t>private</a:t>
            </a:r>
            <a:r>
              <a:rPr lang="fr-FR" sz="1400">
                <a:solidFill>
                  <a:srgbClr val="993300"/>
                </a:solidFill>
                <a:latin typeface="Myriad Pro" pitchFamily="34" charset="0"/>
              </a:rPr>
              <a:t>". </a:t>
            </a:r>
          </a:p>
        </p:txBody>
      </p:sp>
      <p:sp>
        <p:nvSpPr>
          <p:cNvPr id="43016" name="Rectangle 8"/>
          <p:cNvSpPr>
            <a:spLocks noChangeArrowheads="1"/>
          </p:cNvSpPr>
          <p:nvPr/>
        </p:nvSpPr>
        <p:spPr bwMode="auto">
          <a:xfrm>
            <a:off x="611560" y="3650942"/>
            <a:ext cx="7010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a:solidFill>
                <a:srgbClr val="993300"/>
              </a:solidFill>
              <a:latin typeface="Myriad Pro" pitchFamily="34" charset="0"/>
            </a:endParaRPr>
          </a:p>
          <a:p>
            <a:pPr>
              <a:spcBef>
                <a:spcPct val="20000"/>
              </a:spcBef>
              <a:buFont typeface="Wingdings" pitchFamily="2" charset="2"/>
              <a:buNone/>
            </a:pPr>
            <a:endParaRPr lang="fr-FR" sz="1400" b="1">
              <a:solidFill>
                <a:srgbClr val="993300"/>
              </a:solidFill>
              <a:latin typeface="Myriad Pro" pitchFamily="34" charset="0"/>
            </a:endParaRPr>
          </a:p>
          <a:p>
            <a:pPr>
              <a:spcBef>
                <a:spcPct val="20000"/>
              </a:spcBef>
              <a:buFont typeface="Wingdings" pitchFamily="2" charset="2"/>
              <a:buNone/>
            </a:pPr>
            <a:r>
              <a:rPr lang="fr-FR" sz="1400" b="1" u="sng">
                <a:solidFill>
                  <a:srgbClr val="993300"/>
                </a:solidFill>
                <a:latin typeface="Myriad Pro" pitchFamily="34" charset="0"/>
              </a:rPr>
              <a:t>Héritage </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"l'héritage est une relation entre les classes qui permet la définition et la mise en </a:t>
            </a:r>
            <a:r>
              <a:rPr lang="fr-FR" sz="1400" err="1">
                <a:solidFill>
                  <a:srgbClr val="993300"/>
                </a:solidFill>
                <a:latin typeface="Myriad Pro" pitchFamily="34" charset="0"/>
              </a:rPr>
              <a:t>oeuvre</a:t>
            </a:r>
            <a:r>
              <a:rPr lang="fr-FR" sz="1400">
                <a:solidFill>
                  <a:srgbClr val="993300"/>
                </a:solidFill>
                <a:latin typeface="Myriad Pro" pitchFamily="34" charset="0"/>
              </a:rPr>
              <a:t> d'une classe basée sur d'autres classes existantes". Ainsi, la relation d'héritage permet à une classe d'objets (sous-classe) de réutiliser les attributs et les opérations (méthodes) définis pour une classe d'objets plus générale (super-classe). L'héritage peut être simple ou multiple. L'héritage simple permet à une sous-classe d'avoir uniquement une seule super-classe, alors que l'héritage multiple permet à une sous-classe d'avoir plusieurs </a:t>
            </a:r>
            <a:r>
              <a:rPr lang="fr-FR" sz="1400" err="1">
                <a:solidFill>
                  <a:srgbClr val="993300"/>
                </a:solidFill>
                <a:latin typeface="Myriad Pro" pitchFamily="34" charset="0"/>
              </a:rPr>
              <a:t>super-classes</a:t>
            </a:r>
            <a:r>
              <a:rPr lang="fr-FR" sz="1400">
                <a:solidFill>
                  <a:srgbClr val="993300"/>
                </a:solidFill>
                <a:latin typeface="Myriad Pro" pitchFamily="34" charset="0"/>
              </a:rPr>
              <a:t>. </a:t>
            </a:r>
          </a:p>
        </p:txBody>
      </p:sp>
      <p:sp>
        <p:nvSpPr>
          <p:cNvPr id="2" name="Titre 1"/>
          <p:cNvSpPr>
            <a:spLocks noGrp="1"/>
          </p:cNvSpPr>
          <p:nvPr>
            <p:ph type="title"/>
          </p:nvPr>
        </p:nvSpPr>
        <p:spPr/>
        <p:txBody>
          <a:bodyPr>
            <a:normAutofit fontScale="90000"/>
          </a:bodyPr>
          <a:lstStyle/>
          <a:p>
            <a:r>
              <a:rPr lang="fr-FR" sz="3200">
                <a:solidFill>
                  <a:srgbClr val="993300"/>
                </a:solidFill>
                <a:latin typeface="Myriad Pro" pitchFamily="34" charset="0"/>
              </a:rPr>
              <a:t>L’approche Objet – rappels Objets et Classe</a:t>
            </a:r>
            <a:br>
              <a:rPr lang="fr-FR" sz="3200">
                <a:solidFill>
                  <a:srgbClr val="993300"/>
                </a:solidFill>
                <a:latin typeface="Myriad Pro" pitchFamily="34" charset="0"/>
              </a:rPr>
            </a:br>
            <a:endParaRPr lang="fr-FR"/>
          </a:p>
        </p:txBody>
      </p:sp>
      <p:sp>
        <p:nvSpPr>
          <p:cNvPr id="10" name="Rectangle 2"/>
          <p:cNvSpPr txBox="1">
            <a:spLocks noChangeArrowheads="1"/>
          </p:cNvSpPr>
          <p:nvPr/>
        </p:nvSpPr>
        <p:spPr>
          <a:xfrm>
            <a:off x="179512" y="116632"/>
            <a:ext cx="5883275" cy="6858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fr-FR" sz="2400">
              <a:solidFill>
                <a:srgbClr val="993300"/>
              </a:solidFill>
              <a:latin typeface="Myriad Pro" pitchFamily="34" charset="0"/>
            </a:endParaRPr>
          </a:p>
        </p:txBody>
      </p:sp>
    </p:spTree>
    <p:extLst>
      <p:ext uri="{BB962C8B-B14F-4D97-AF65-F5344CB8AC3E}">
        <p14:creationId xmlns:p14="http://schemas.microsoft.com/office/powerpoint/2010/main" val="382766970"/>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3000"/>
                                  </p:stCondLst>
                                  <p:childTnLst>
                                    <p:set>
                                      <p:cBhvr>
                                        <p:cTn id="6" dur="1" fill="hold">
                                          <p:stCondLst>
                                            <p:cond delay="0"/>
                                          </p:stCondLst>
                                        </p:cTn>
                                        <p:tgtEl>
                                          <p:spTgt spid="43011"/>
                                        </p:tgtEl>
                                        <p:attrNameLst>
                                          <p:attrName>style.visibility</p:attrName>
                                        </p:attrNameLst>
                                      </p:cBhvr>
                                      <p:to>
                                        <p:strVal val="visible"/>
                                      </p:to>
                                    </p:set>
                                    <p:anim calcmode="lin" valueType="num">
                                      <p:cBhvr additive="base">
                                        <p:cTn id="7" dur="500" fill="hold"/>
                                        <p:tgtEl>
                                          <p:spTgt spid="43011"/>
                                        </p:tgtEl>
                                        <p:attrNameLst>
                                          <p:attrName>ppt_x</p:attrName>
                                        </p:attrNameLst>
                                      </p:cBhvr>
                                      <p:tavLst>
                                        <p:tav tm="0">
                                          <p:val>
                                            <p:strVal val="0-#ppt_w/2"/>
                                          </p:val>
                                        </p:tav>
                                        <p:tav tm="100000">
                                          <p:val>
                                            <p:strVal val="#ppt_x"/>
                                          </p:val>
                                        </p:tav>
                                      </p:tavLst>
                                    </p:anim>
                                    <p:anim calcmode="lin" valueType="num">
                                      <p:cBhvr additive="base">
                                        <p:cTn id="8" dur="500" fill="hold"/>
                                        <p:tgtEl>
                                          <p:spTgt spid="430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500"/>
                            </p:stCondLst>
                            <p:childTnLst>
                              <p:par>
                                <p:cTn id="10" presetID="2" presetClass="entr" presetSubtype="8" fill="hold" grpId="0" nodeType="afterEffect">
                                  <p:stCondLst>
                                    <p:cond delay="77000"/>
                                  </p:stCondLst>
                                  <p:childTnLst>
                                    <p:set>
                                      <p:cBhvr>
                                        <p:cTn id="11" dur="1" fill="hold">
                                          <p:stCondLst>
                                            <p:cond delay="0"/>
                                          </p:stCondLst>
                                        </p:cTn>
                                        <p:tgtEl>
                                          <p:spTgt spid="43016"/>
                                        </p:tgtEl>
                                        <p:attrNameLst>
                                          <p:attrName>style.visibility</p:attrName>
                                        </p:attrNameLst>
                                      </p:cBhvr>
                                      <p:to>
                                        <p:strVal val="visible"/>
                                      </p:to>
                                    </p:set>
                                    <p:anim calcmode="lin" valueType="num">
                                      <p:cBhvr additive="base">
                                        <p:cTn id="12" dur="500" fill="hold"/>
                                        <p:tgtEl>
                                          <p:spTgt spid="43016"/>
                                        </p:tgtEl>
                                        <p:attrNameLst>
                                          <p:attrName>ppt_x</p:attrName>
                                        </p:attrNameLst>
                                      </p:cBhvr>
                                      <p:tavLst>
                                        <p:tav tm="0">
                                          <p:val>
                                            <p:strVal val="0-#ppt_w/2"/>
                                          </p:val>
                                        </p:tav>
                                        <p:tav tm="100000">
                                          <p:val>
                                            <p:strVal val="#ppt_x"/>
                                          </p:val>
                                        </p:tav>
                                      </p:tavLst>
                                    </p:anim>
                                    <p:anim calcmode="lin" valueType="num">
                                      <p:cBhvr additive="base">
                                        <p:cTn id="13" dur="500" fill="hold"/>
                                        <p:tgtEl>
                                          <p:spTgt spid="43016"/>
                                        </p:tgtEl>
                                        <p:attrNameLst>
                                          <p:attrName>ppt_y</p:attrName>
                                        </p:attrNameLst>
                                      </p:cBhvr>
                                      <p:tavLst>
                                        <p:tav tm="0">
                                          <p:val>
                                            <p:strVal val="#ppt_y"/>
                                          </p:val>
                                        </p:tav>
                                        <p:tav tm="100000">
                                          <p:val>
                                            <p:strVal val="#ppt_y"/>
                                          </p:val>
                                        </p:tav>
                                      </p:tavLst>
                                    </p:anim>
                                  </p:childTnLst>
                                </p:cTn>
                              </p:par>
                            </p:childTnLst>
                          </p:cTn>
                        </p:par>
                        <p:par>
                          <p:cTn id="14" fill="hold">
                            <p:stCondLst>
                              <p:cond delay="81000"/>
                            </p:stCondLst>
                            <p:childTnLst>
                              <p:par>
                                <p:cTn id="15" presetID="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G03-diapo2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6" grpId="0" autoUpdateAnimBg="0"/>
      <p:bldP spid="10"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762000" y="3429000"/>
            <a:ext cx="7162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b="1" u="sng">
                <a:solidFill>
                  <a:srgbClr val="993300"/>
                </a:solidFill>
                <a:latin typeface="Myriad Pro" pitchFamily="34" charset="0"/>
              </a:rPr>
              <a:t>Agrégation </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L'agrégation est une relation qui permet de décrire un objet composite en terme d'objets qui le constituent ( 1 centre de formation =  plusieurs enseignants). </a:t>
            </a:r>
            <a:br>
              <a:rPr lang="fr-FR" sz="1400">
                <a:solidFill>
                  <a:srgbClr val="993300"/>
                </a:solidFill>
                <a:latin typeface="Myriad Pro" pitchFamily="34" charset="0"/>
              </a:rPr>
            </a:br>
            <a:r>
              <a:rPr lang="fr-FR" sz="1400">
                <a:solidFill>
                  <a:srgbClr val="993300"/>
                </a:solidFill>
                <a:latin typeface="Myriad Pro" pitchFamily="34" charset="0"/>
              </a:rPr>
              <a:t>.</a:t>
            </a:r>
          </a:p>
        </p:txBody>
      </p:sp>
      <p:sp>
        <p:nvSpPr>
          <p:cNvPr id="44040" name="Rectangle 8"/>
          <p:cNvSpPr>
            <a:spLocks noChangeArrowheads="1"/>
          </p:cNvSpPr>
          <p:nvPr/>
        </p:nvSpPr>
        <p:spPr bwMode="auto">
          <a:xfrm>
            <a:off x="762000" y="4572000"/>
            <a:ext cx="71628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a:solidFill>
                <a:srgbClr val="993300"/>
              </a:solidFill>
              <a:latin typeface="Myriad Pro" pitchFamily="34" charset="0"/>
            </a:endParaRPr>
          </a:p>
          <a:p>
            <a:pPr>
              <a:spcBef>
                <a:spcPct val="20000"/>
              </a:spcBef>
              <a:buFont typeface="Wingdings" pitchFamily="2" charset="2"/>
              <a:buNone/>
            </a:pPr>
            <a:r>
              <a:rPr lang="fr-FR" sz="1400" b="1" u="sng">
                <a:solidFill>
                  <a:srgbClr val="993300"/>
                </a:solidFill>
                <a:latin typeface="Myriad Pro" pitchFamily="34" charset="0"/>
              </a:rPr>
              <a:t>La réutilisation </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la méthode orientée objet permet la réutilisation des composantes (classes, objets) à l'intérieur d'un même système de même qu'à l'intérieur de plusieurs systèmes. Le concept de réutilisation permet d'accélérer la vitesse de développement et ainsi de réduire les coûts qui y sont liés.</a:t>
            </a:r>
          </a:p>
        </p:txBody>
      </p:sp>
      <p:sp>
        <p:nvSpPr>
          <p:cNvPr id="44041" name="Rectangle 9"/>
          <p:cNvSpPr>
            <a:spLocks noChangeArrowheads="1"/>
          </p:cNvSpPr>
          <p:nvPr/>
        </p:nvSpPr>
        <p:spPr bwMode="auto">
          <a:xfrm>
            <a:off x="762000" y="1143000"/>
            <a:ext cx="7162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a:solidFill>
                <a:srgbClr val="993300"/>
              </a:solidFill>
              <a:latin typeface="Myriad Pro" pitchFamily="34" charset="0"/>
            </a:endParaRPr>
          </a:p>
          <a:p>
            <a:pPr>
              <a:spcBef>
                <a:spcPct val="20000"/>
              </a:spcBef>
              <a:buFont typeface="Wingdings" pitchFamily="2" charset="2"/>
              <a:buNone/>
            </a:pPr>
            <a:r>
              <a:rPr lang="fr-FR" sz="1400" b="1" u="sng" err="1">
                <a:solidFill>
                  <a:srgbClr val="993300"/>
                </a:solidFill>
                <a:latin typeface="Myriad Pro" pitchFamily="34" charset="0"/>
              </a:rPr>
              <a:t>Polymorphism</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i="1">
                <a:solidFill>
                  <a:srgbClr val="FF0000"/>
                </a:solidFill>
                <a:latin typeface="Myriad Pro" pitchFamily="34" charset="0"/>
              </a:rPr>
              <a:t>Le polymorphisme permet à une sous-classe d'outrepasser l'implantation d'une méthode héritée d'une super-classe. Il consiste, tout en gardant le même nom pour une méthode héritée, à associer un code spécifique qui vient ainsi se substituer à celui de la méthode héritée. Lorsque la méthode est appelée, l'utilisateur n'a pas besoin de connaître quelle est l'implantation précise à sélectionner puisque le système OO se charge de sélectionner le code qui est approprié pour l’objet en question. </a:t>
            </a:r>
            <a:br>
              <a:rPr lang="fr-FR" sz="1400">
                <a:solidFill>
                  <a:srgbClr val="993300"/>
                </a:solidFill>
                <a:latin typeface="Myriad Pro" pitchFamily="34" charset="0"/>
              </a:rPr>
            </a:br>
            <a:endParaRPr lang="fr-FR" sz="1400">
              <a:solidFill>
                <a:srgbClr val="993300"/>
              </a:solidFill>
              <a:latin typeface="Myriad Pro" pitchFamily="34" charset="0"/>
            </a:endParaRPr>
          </a:p>
        </p:txBody>
      </p:sp>
      <p:sp>
        <p:nvSpPr>
          <p:cNvPr id="11" name="Titre 1"/>
          <p:cNvSpPr txBox="1">
            <a:spLocks/>
          </p:cNvSpPr>
          <p:nvPr/>
        </p:nvSpPr>
        <p:spPr>
          <a:xfrm>
            <a:off x="609600" y="427038"/>
            <a:ext cx="7467600" cy="1143000"/>
          </a:xfrm>
          <a:prstGeom prst="rect">
            <a:avLst/>
          </a:prstGeom>
        </p:spPr>
        <p:txBody>
          <a:bodyPr vert="horz" anchor="b">
            <a:normAutofit fontScale="925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fr-FR" sz="3200">
                <a:solidFill>
                  <a:srgbClr val="993300"/>
                </a:solidFill>
                <a:latin typeface="Myriad Pro" pitchFamily="34" charset="0"/>
              </a:rPr>
              <a:t>L’approche Objet – rappels Objets et Classe</a:t>
            </a:r>
            <a:br>
              <a:rPr lang="fr-FR" sz="3200">
                <a:solidFill>
                  <a:srgbClr val="993300"/>
                </a:solidFill>
                <a:latin typeface="Myriad Pro" pitchFamily="34" charset="0"/>
              </a:rPr>
            </a:br>
            <a:endParaRPr lang="fr-FR"/>
          </a:p>
        </p:txBody>
      </p:sp>
    </p:spTree>
    <p:extLst>
      <p:ext uri="{BB962C8B-B14F-4D97-AF65-F5344CB8AC3E}">
        <p14:creationId xmlns:p14="http://schemas.microsoft.com/office/powerpoint/2010/main" val="2597461650"/>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5000"/>
                                  </p:stCondLst>
                                  <p:childTnLst>
                                    <p:set>
                                      <p:cBhvr>
                                        <p:cTn id="6" dur="1" fill="hold">
                                          <p:stCondLst>
                                            <p:cond delay="0"/>
                                          </p:stCondLst>
                                        </p:cTn>
                                        <p:tgtEl>
                                          <p:spTgt spid="44041"/>
                                        </p:tgtEl>
                                        <p:attrNameLst>
                                          <p:attrName>style.visibility</p:attrName>
                                        </p:attrNameLst>
                                      </p:cBhvr>
                                      <p:to>
                                        <p:strVal val="visible"/>
                                      </p:to>
                                    </p:set>
                                    <p:anim calcmode="lin" valueType="num">
                                      <p:cBhvr additive="base">
                                        <p:cTn id="7" dur="500" fill="hold"/>
                                        <p:tgtEl>
                                          <p:spTgt spid="44041"/>
                                        </p:tgtEl>
                                        <p:attrNameLst>
                                          <p:attrName>ppt_x</p:attrName>
                                        </p:attrNameLst>
                                      </p:cBhvr>
                                      <p:tavLst>
                                        <p:tav tm="0">
                                          <p:val>
                                            <p:strVal val="0-#ppt_w/2"/>
                                          </p:val>
                                        </p:tav>
                                        <p:tav tm="100000">
                                          <p:val>
                                            <p:strVal val="#ppt_x"/>
                                          </p:val>
                                        </p:tav>
                                      </p:tavLst>
                                    </p:anim>
                                    <p:anim calcmode="lin" valueType="num">
                                      <p:cBhvr additive="base">
                                        <p:cTn id="8" dur="500" fill="hold"/>
                                        <p:tgtEl>
                                          <p:spTgt spid="4404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500"/>
                            </p:stCondLst>
                            <p:childTnLst>
                              <p:par>
                                <p:cTn id="10" presetID="2" presetClass="entr" presetSubtype="8" fill="hold" grpId="0" nodeType="afterEffect">
                                  <p:stCondLst>
                                    <p:cond delay="95000"/>
                                  </p:stCondLst>
                                  <p:childTnLst>
                                    <p:set>
                                      <p:cBhvr>
                                        <p:cTn id="11" dur="1" fill="hold">
                                          <p:stCondLst>
                                            <p:cond delay="0"/>
                                          </p:stCondLst>
                                        </p:cTn>
                                        <p:tgtEl>
                                          <p:spTgt spid="44035"/>
                                        </p:tgtEl>
                                        <p:attrNameLst>
                                          <p:attrName>style.visibility</p:attrName>
                                        </p:attrNameLst>
                                      </p:cBhvr>
                                      <p:to>
                                        <p:strVal val="visible"/>
                                      </p:to>
                                    </p:set>
                                    <p:anim calcmode="lin" valueType="num">
                                      <p:cBhvr additive="base">
                                        <p:cTn id="12" dur="500" fill="hold"/>
                                        <p:tgtEl>
                                          <p:spTgt spid="44035"/>
                                        </p:tgtEl>
                                        <p:attrNameLst>
                                          <p:attrName>ppt_x</p:attrName>
                                        </p:attrNameLst>
                                      </p:cBhvr>
                                      <p:tavLst>
                                        <p:tav tm="0">
                                          <p:val>
                                            <p:strVal val="0-#ppt_w/2"/>
                                          </p:val>
                                        </p:tav>
                                        <p:tav tm="100000">
                                          <p:val>
                                            <p:strVal val="#ppt_x"/>
                                          </p:val>
                                        </p:tav>
                                      </p:tavLst>
                                    </p:anim>
                                    <p:anim calcmode="lin" valueType="num">
                                      <p:cBhvr additive="base">
                                        <p:cTn id="13" dur="500" fill="hold"/>
                                        <p:tgtEl>
                                          <p:spTgt spid="4403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1000"/>
                            </p:stCondLst>
                            <p:childTnLst>
                              <p:par>
                                <p:cTn id="15" presetID="2" presetClass="entr" presetSubtype="8" fill="hold" grpId="0" nodeType="afterEffect">
                                  <p:stCondLst>
                                    <p:cond delay="28000"/>
                                  </p:stCondLst>
                                  <p:childTnLst>
                                    <p:set>
                                      <p:cBhvr>
                                        <p:cTn id="16" dur="1" fill="hold">
                                          <p:stCondLst>
                                            <p:cond delay="0"/>
                                          </p:stCondLst>
                                        </p:cTn>
                                        <p:tgtEl>
                                          <p:spTgt spid="44040"/>
                                        </p:tgtEl>
                                        <p:attrNameLst>
                                          <p:attrName>style.visibility</p:attrName>
                                        </p:attrNameLst>
                                      </p:cBhvr>
                                      <p:to>
                                        <p:strVal val="visible"/>
                                      </p:to>
                                    </p:set>
                                    <p:anim calcmode="lin" valueType="num">
                                      <p:cBhvr additive="base">
                                        <p:cTn id="17" dur="500" fill="hold"/>
                                        <p:tgtEl>
                                          <p:spTgt spid="44040"/>
                                        </p:tgtEl>
                                        <p:attrNameLst>
                                          <p:attrName>ppt_x</p:attrName>
                                        </p:attrNameLst>
                                      </p:cBhvr>
                                      <p:tavLst>
                                        <p:tav tm="0">
                                          <p:val>
                                            <p:strVal val="0-#ppt_w/2"/>
                                          </p:val>
                                        </p:tav>
                                        <p:tav tm="100000">
                                          <p:val>
                                            <p:strVal val="#ppt_x"/>
                                          </p:val>
                                        </p:tav>
                                      </p:tavLst>
                                    </p:anim>
                                    <p:anim calcmode="lin" valueType="num">
                                      <p:cBhvr additive="base">
                                        <p:cTn id="18" dur="500" fill="hold"/>
                                        <p:tgtEl>
                                          <p:spTgt spid="440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P spid="44040" grpId="0" autoUpdateAnimBg="0"/>
      <p:bldP spid="4404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33400" y="304800"/>
            <a:ext cx="8610600" cy="838200"/>
          </a:xfrm>
        </p:spPr>
        <p:txBody>
          <a:bodyPr/>
          <a:lstStyle/>
          <a:p>
            <a:br>
              <a:rPr lang="fr-FR" sz="2400">
                <a:solidFill>
                  <a:srgbClr val="993300"/>
                </a:solidFill>
                <a:latin typeface="Myriad Pro" pitchFamily="34" charset="0"/>
              </a:rPr>
            </a:br>
            <a:r>
              <a:rPr lang="fr-FR" sz="2400" b="1">
                <a:solidFill>
                  <a:schemeClr val="tx1"/>
                </a:solidFill>
              </a:rPr>
              <a:t>Stéréotype de classe: </a:t>
            </a:r>
            <a:r>
              <a:rPr lang="fr-FR" sz="2400">
                <a:solidFill>
                  <a:schemeClr val="tx1"/>
                </a:solidFill>
                <a:latin typeface="Myriad Pro" pitchFamily="34" charset="0"/>
              </a:rPr>
              <a:t>Classe "frontière"</a:t>
            </a:r>
          </a:p>
        </p:txBody>
      </p:sp>
      <p:sp>
        <p:nvSpPr>
          <p:cNvPr id="25603" name="Text Box 3"/>
          <p:cNvSpPr txBox="1">
            <a:spLocks noChangeArrowheads="1"/>
          </p:cNvSpPr>
          <p:nvPr/>
        </p:nvSpPr>
        <p:spPr bwMode="auto">
          <a:xfrm>
            <a:off x="616744" y="1295400"/>
            <a:ext cx="8222456"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a:latin typeface="Myriad Pro" pitchFamily="34" charset="0"/>
              </a:rPr>
              <a:t>Une classe "boundary" modélise :</a:t>
            </a:r>
          </a:p>
          <a:p>
            <a:pPr eaLnBrk="0" hangingPunct="0">
              <a:spcBef>
                <a:spcPct val="50000"/>
              </a:spcBef>
              <a:buClr>
                <a:srgbClr val="C2AA8A"/>
              </a:buClr>
              <a:buFont typeface="Wingdings" pitchFamily="2" charset="2"/>
              <a:buChar char="Ø"/>
            </a:pPr>
            <a:r>
              <a:rPr lang="fr-FR" sz="1600">
                <a:latin typeface="Myriad Pro" pitchFamily="34" charset="0"/>
              </a:rPr>
              <a:t> la communication entre les intervenants autour du système et ses propres tâches.</a:t>
            </a:r>
            <a:br>
              <a:rPr lang="fr-FR" sz="1600">
                <a:latin typeface="Myriad Pro" pitchFamily="34" charset="0"/>
              </a:rPr>
            </a:br>
            <a:r>
              <a:rPr lang="fr-FR" sz="1600">
                <a:latin typeface="Myriad Pro" pitchFamily="34" charset="0"/>
              </a:rPr>
              <a:t>              Classes "boundary" typiques :</a:t>
            </a:r>
          </a:p>
          <a:p>
            <a:pPr lvl="3" eaLnBrk="0" hangingPunct="0">
              <a:spcBef>
                <a:spcPct val="50000"/>
              </a:spcBef>
              <a:buClr>
                <a:srgbClr val="C2AA8A"/>
              </a:buClr>
              <a:buSzPct val="115000"/>
              <a:buFont typeface="Wingdings" pitchFamily="2" charset="2"/>
              <a:buChar char="§"/>
            </a:pPr>
            <a:r>
              <a:rPr lang="fr-FR" sz="1600">
                <a:latin typeface="Myriad Pro" pitchFamily="34" charset="0"/>
              </a:rPr>
              <a:t> Interface utilisateur</a:t>
            </a:r>
          </a:p>
          <a:p>
            <a:pPr lvl="3" eaLnBrk="0" hangingPunct="0">
              <a:spcBef>
                <a:spcPct val="50000"/>
              </a:spcBef>
              <a:buClr>
                <a:srgbClr val="C2AA8A"/>
              </a:buClr>
              <a:buSzPct val="115000"/>
              <a:buFont typeface="Wingdings" pitchFamily="2" charset="2"/>
              <a:buChar char="§"/>
            </a:pPr>
            <a:r>
              <a:rPr lang="fr-FR" sz="1600">
                <a:latin typeface="Myriad Pro" pitchFamily="34" charset="0"/>
              </a:rPr>
              <a:t> Protocole de communication (interface système)</a:t>
            </a:r>
          </a:p>
          <a:p>
            <a:pPr lvl="3" eaLnBrk="0" hangingPunct="0">
              <a:spcBef>
                <a:spcPct val="50000"/>
              </a:spcBef>
              <a:buClr>
                <a:srgbClr val="C2AA8A"/>
              </a:buClr>
              <a:buSzPct val="115000"/>
              <a:buFont typeface="Wingdings" pitchFamily="2" charset="2"/>
              <a:buChar char="§"/>
            </a:pPr>
            <a:r>
              <a:rPr lang="fr-FR" sz="1600">
                <a:latin typeface="Myriad Pro" pitchFamily="34" charset="0"/>
              </a:rPr>
              <a:t> Interface d'impression</a:t>
            </a:r>
          </a:p>
          <a:p>
            <a:pPr lvl="3" eaLnBrk="0" hangingPunct="0">
              <a:spcBef>
                <a:spcPct val="50000"/>
              </a:spcBef>
              <a:buClr>
                <a:srgbClr val="C2AA8A"/>
              </a:buClr>
              <a:buSzPct val="115000"/>
              <a:buFont typeface="Wingdings" pitchFamily="2" charset="2"/>
              <a:buChar char="§"/>
            </a:pPr>
            <a:r>
              <a:rPr lang="fr-FR" sz="1600">
                <a:latin typeface="Myriad Pro" pitchFamily="34" charset="0"/>
              </a:rPr>
              <a:t> Capteurs</a:t>
            </a:r>
          </a:p>
          <a:p>
            <a:pPr eaLnBrk="0" hangingPunct="0">
              <a:spcBef>
                <a:spcPct val="50000"/>
              </a:spcBef>
              <a:buFont typeface="Wingdings" pitchFamily="2" charset="2"/>
              <a:buNone/>
            </a:pPr>
            <a:endParaRPr lang="fr-FR" sz="1600">
              <a:solidFill>
                <a:schemeClr val="accent2"/>
              </a:solidFill>
              <a:latin typeface="Myriad Pro" pitchFamily="34" charset="0"/>
            </a:endParaRPr>
          </a:p>
        </p:txBody>
      </p:sp>
      <p:pic>
        <p:nvPicPr>
          <p:cNvPr id="25607" name="Picture 7" descr="E:\FormationDI\Images\ecoute.gif">
            <a:hlinkClick r:id="" action="ppaction://noaction" highlightClick="1">
              <a:snd r:embed="rId3" name="G03-classe13.wav"/>
            </a:hlinkClick>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4663" y="6172200"/>
            <a:ext cx="284162" cy="284163"/>
          </a:xfrm>
          <a:prstGeom prst="rect">
            <a:avLst/>
          </a:prstGeom>
          <a:noFill/>
          <a:extLst>
            <a:ext uri="{909E8E84-426E-40DD-AFC4-6F175D3DCCD1}">
              <a14:hiddenFill xmlns:a14="http://schemas.microsoft.com/office/drawing/2010/main">
                <a:solidFill>
                  <a:srgbClr val="FFFFFF"/>
                </a:solidFill>
              </a14:hiddenFill>
            </a:ext>
          </a:extLst>
        </p:spPr>
      </p:pic>
      <p:sp>
        <p:nvSpPr>
          <p:cNvPr id="25608" name="Text Box 8"/>
          <p:cNvSpPr txBox="1">
            <a:spLocks noChangeArrowheads="1"/>
          </p:cNvSpPr>
          <p:nvPr/>
        </p:nvSpPr>
        <p:spPr bwMode="auto">
          <a:xfrm>
            <a:off x="616744" y="3867150"/>
            <a:ext cx="8222456"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endParaRPr lang="fr-FR" sz="1600">
              <a:solidFill>
                <a:srgbClr val="993300"/>
              </a:solidFill>
              <a:latin typeface="Myriad Pro" pitchFamily="34" charset="0"/>
            </a:endParaRPr>
          </a:p>
          <a:p>
            <a:pPr eaLnBrk="0" hangingPunct="0">
              <a:spcBef>
                <a:spcPct val="50000"/>
              </a:spcBef>
              <a:buClr>
                <a:srgbClr val="C2AA8A"/>
              </a:buClr>
              <a:buFont typeface="Wingdings" pitchFamily="2" charset="2"/>
              <a:buChar char="Ø"/>
            </a:pPr>
            <a:r>
              <a:rPr lang="fr-FR" sz="1600">
                <a:latin typeface="Myriad Pro" pitchFamily="34" charset="0"/>
              </a:rPr>
              <a:t>  l'interface avec un autre système (facturation client). </a:t>
            </a:r>
          </a:p>
        </p:txBody>
      </p:sp>
      <p:sp>
        <p:nvSpPr>
          <p:cNvPr id="25609" name="Text Box 9"/>
          <p:cNvSpPr txBox="1">
            <a:spLocks noChangeArrowheads="1"/>
          </p:cNvSpPr>
          <p:nvPr/>
        </p:nvSpPr>
        <p:spPr bwMode="auto">
          <a:xfrm>
            <a:off x="474663" y="4949825"/>
            <a:ext cx="8212137"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a:solidFill>
                  <a:srgbClr val="993300"/>
                </a:solidFill>
                <a:latin typeface="Myriad Pro" pitchFamily="34" charset="0"/>
              </a:rPr>
              <a:t>     </a:t>
            </a:r>
            <a:r>
              <a:rPr lang="fr-FR" sz="1600">
                <a:latin typeface="Myriad Pro" pitchFamily="34" charset="0"/>
              </a:rPr>
              <a:t>Les caractéristiques d'une telle classe sont :</a:t>
            </a:r>
          </a:p>
          <a:p>
            <a:pPr lvl="2" eaLnBrk="0" hangingPunct="0">
              <a:spcBef>
                <a:spcPct val="50000"/>
              </a:spcBef>
              <a:buClr>
                <a:srgbClr val="FF3300"/>
              </a:buClr>
              <a:buFont typeface="Wingdings" pitchFamily="2" charset="2"/>
              <a:buChar char="ü"/>
            </a:pPr>
            <a:r>
              <a:rPr lang="fr-FR" sz="1600">
                <a:latin typeface="Myriad Pro" pitchFamily="34" charset="0"/>
              </a:rPr>
              <a:t>Les informations passées à l'autre système,</a:t>
            </a:r>
          </a:p>
          <a:p>
            <a:pPr lvl="2" eaLnBrk="0" hangingPunct="0">
              <a:spcBef>
                <a:spcPct val="50000"/>
              </a:spcBef>
              <a:buClr>
                <a:srgbClr val="FF3300"/>
              </a:buClr>
              <a:buFont typeface="Wingdings" pitchFamily="2" charset="2"/>
              <a:buChar char="ü"/>
            </a:pPr>
            <a:r>
              <a:rPr lang="fr-FR" sz="1600">
                <a:latin typeface="Myriad Pro" pitchFamily="34" charset="0"/>
              </a:rPr>
              <a:t>Le protocole utilisé pour "parler" à l'autre système. </a:t>
            </a:r>
          </a:p>
        </p:txBody>
      </p:sp>
    </p:spTree>
    <p:extLst>
      <p:ext uri="{BB962C8B-B14F-4D97-AF65-F5344CB8AC3E}">
        <p14:creationId xmlns:p14="http://schemas.microsoft.com/office/powerpoint/2010/main" val="2812661779"/>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additive="base">
                                        <p:cTn id="7" dur="500" fill="hold"/>
                                        <p:tgtEl>
                                          <p:spTgt spid="25602"/>
                                        </p:tgtEl>
                                        <p:attrNameLst>
                                          <p:attrName>ppt_x</p:attrName>
                                        </p:attrNameLst>
                                      </p:cBhvr>
                                      <p:tavLst>
                                        <p:tav tm="0">
                                          <p:val>
                                            <p:strVal val="0-#ppt_w/2"/>
                                          </p:val>
                                        </p:tav>
                                        <p:tav tm="100000">
                                          <p:val>
                                            <p:strVal val="#ppt_x"/>
                                          </p:val>
                                        </p:tav>
                                      </p:tavLst>
                                    </p:anim>
                                    <p:anim calcmode="lin" valueType="num">
                                      <p:cBhvr additive="base">
                                        <p:cTn id="8" dur="500" fill="hold"/>
                                        <p:tgtEl>
                                          <p:spTgt spid="2560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3.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603"/>
                                        </p:tgtEl>
                                        <p:attrNameLst>
                                          <p:attrName>style.visibility</p:attrName>
                                        </p:attrNameLst>
                                      </p:cBhvr>
                                      <p:to>
                                        <p:strVal val="visible"/>
                                      </p:to>
                                    </p:set>
                                    <p:anim calcmode="lin" valueType="num">
                                      <p:cBhvr additive="base">
                                        <p:cTn id="12" dur="500" fill="hold"/>
                                        <p:tgtEl>
                                          <p:spTgt spid="25603"/>
                                        </p:tgtEl>
                                        <p:attrNameLst>
                                          <p:attrName>ppt_x</p:attrName>
                                        </p:attrNameLst>
                                      </p:cBhvr>
                                      <p:tavLst>
                                        <p:tav tm="0">
                                          <p:val>
                                            <p:strVal val="0-#ppt_w/2"/>
                                          </p:val>
                                        </p:tav>
                                        <p:tav tm="100000">
                                          <p:val>
                                            <p:strVal val="#ppt_x"/>
                                          </p:val>
                                        </p:tav>
                                      </p:tavLst>
                                    </p:anim>
                                    <p:anim calcmode="lin" valueType="num">
                                      <p:cBhvr additive="base">
                                        <p:cTn id="13" dur="500" fill="hold"/>
                                        <p:tgtEl>
                                          <p:spTgt spid="2560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25000"/>
                                  </p:stCondLst>
                                  <p:childTnLst>
                                    <p:set>
                                      <p:cBhvr>
                                        <p:cTn id="16" dur="1" fill="hold">
                                          <p:stCondLst>
                                            <p:cond delay="0"/>
                                          </p:stCondLst>
                                        </p:cTn>
                                        <p:tgtEl>
                                          <p:spTgt spid="25608"/>
                                        </p:tgtEl>
                                        <p:attrNameLst>
                                          <p:attrName>style.visibility</p:attrName>
                                        </p:attrNameLst>
                                      </p:cBhvr>
                                      <p:to>
                                        <p:strVal val="visible"/>
                                      </p:to>
                                    </p:set>
                                    <p:anim calcmode="lin" valueType="num">
                                      <p:cBhvr additive="base">
                                        <p:cTn id="17" dur="500" fill="hold"/>
                                        <p:tgtEl>
                                          <p:spTgt spid="25608"/>
                                        </p:tgtEl>
                                        <p:attrNameLst>
                                          <p:attrName>ppt_x</p:attrName>
                                        </p:attrNameLst>
                                      </p:cBhvr>
                                      <p:tavLst>
                                        <p:tav tm="0">
                                          <p:val>
                                            <p:strVal val="0-#ppt_w/2"/>
                                          </p:val>
                                        </p:tav>
                                        <p:tav tm="100000">
                                          <p:val>
                                            <p:strVal val="#ppt_x"/>
                                          </p:val>
                                        </p:tav>
                                      </p:tavLst>
                                    </p:anim>
                                    <p:anim calcmode="lin" valueType="num">
                                      <p:cBhvr additive="base">
                                        <p:cTn id="18" dur="500" fill="hold"/>
                                        <p:tgtEl>
                                          <p:spTgt spid="2560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26500"/>
                            </p:stCondLst>
                            <p:childTnLst>
                              <p:par>
                                <p:cTn id="20" presetID="2" presetClass="entr" presetSubtype="8" fill="hold" grpId="0" nodeType="afterEffect">
                                  <p:stCondLst>
                                    <p:cond delay="4000"/>
                                  </p:stCondLst>
                                  <p:childTnLst>
                                    <p:set>
                                      <p:cBhvr>
                                        <p:cTn id="21" dur="1" fill="hold">
                                          <p:stCondLst>
                                            <p:cond delay="0"/>
                                          </p:stCondLst>
                                        </p:cTn>
                                        <p:tgtEl>
                                          <p:spTgt spid="25609"/>
                                        </p:tgtEl>
                                        <p:attrNameLst>
                                          <p:attrName>style.visibility</p:attrName>
                                        </p:attrNameLst>
                                      </p:cBhvr>
                                      <p:to>
                                        <p:strVal val="visible"/>
                                      </p:to>
                                    </p:set>
                                    <p:anim calcmode="lin" valueType="num">
                                      <p:cBhvr additive="base">
                                        <p:cTn id="22" dur="500" fill="hold"/>
                                        <p:tgtEl>
                                          <p:spTgt spid="25609"/>
                                        </p:tgtEl>
                                        <p:attrNameLst>
                                          <p:attrName>ppt_x</p:attrName>
                                        </p:attrNameLst>
                                      </p:cBhvr>
                                      <p:tavLst>
                                        <p:tav tm="0">
                                          <p:val>
                                            <p:strVal val="0-#ppt_w/2"/>
                                          </p:val>
                                        </p:tav>
                                        <p:tav tm="100000">
                                          <p:val>
                                            <p:strVal val="#ppt_x"/>
                                          </p:val>
                                        </p:tav>
                                      </p:tavLst>
                                    </p:anim>
                                    <p:anim calcmode="lin" valueType="num">
                                      <p:cBhvr additive="base">
                                        <p:cTn id="23" dur="500" fill="hold"/>
                                        <p:tgtEl>
                                          <p:spTgt spid="256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3" grpId="0" autoUpdateAnimBg="0"/>
      <p:bldP spid="25608" grpId="0" autoUpdateAnimBg="0"/>
      <p:bldP spid="2560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95536" y="381000"/>
            <a:ext cx="8748464" cy="762000"/>
          </a:xfrm>
        </p:spPr>
        <p:txBody>
          <a:bodyPr>
            <a:normAutofit fontScale="90000"/>
          </a:bodyPr>
          <a:lstStyle/>
          <a:p>
            <a:br>
              <a:rPr lang="fr-FR" sz="2400">
                <a:solidFill>
                  <a:srgbClr val="993300"/>
                </a:solidFill>
                <a:latin typeface="Myriad Pro" pitchFamily="34" charset="0"/>
              </a:rPr>
            </a:br>
            <a:r>
              <a:rPr lang="fr-FR" sz="2400" b="1">
                <a:solidFill>
                  <a:schemeClr val="tx1"/>
                </a:solidFill>
              </a:rPr>
              <a:t>Stéréotype de classe: </a:t>
            </a:r>
            <a:r>
              <a:rPr lang="fr-FR" sz="2400">
                <a:solidFill>
                  <a:schemeClr val="tx1"/>
                </a:solidFill>
                <a:latin typeface="Myriad Pro" pitchFamily="34" charset="0"/>
              </a:rPr>
              <a:t>Classe "frontière"</a:t>
            </a:r>
          </a:p>
        </p:txBody>
      </p:sp>
      <p:sp>
        <p:nvSpPr>
          <p:cNvPr id="27651" name="Text Box 3"/>
          <p:cNvSpPr txBox="1">
            <a:spLocks noChangeArrowheads="1"/>
          </p:cNvSpPr>
          <p:nvPr/>
        </p:nvSpPr>
        <p:spPr bwMode="auto">
          <a:xfrm>
            <a:off x="539552" y="1412776"/>
            <a:ext cx="74676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sz="1600">
                <a:latin typeface="Myriad Pro" pitchFamily="34" charset="0"/>
              </a:rPr>
              <a:t>Comment les découvrir ?</a:t>
            </a:r>
          </a:p>
          <a:p>
            <a:pPr eaLnBrk="0" hangingPunct="0">
              <a:spcBef>
                <a:spcPct val="50000"/>
              </a:spcBef>
              <a:buClr>
                <a:srgbClr val="C2AA8A"/>
              </a:buClr>
              <a:buFont typeface="Wingdings" pitchFamily="2" charset="2"/>
              <a:buChar char="Ø"/>
            </a:pPr>
            <a:r>
              <a:rPr lang="fr-FR" sz="1600">
                <a:latin typeface="Myriad Pro" pitchFamily="34" charset="0"/>
              </a:rPr>
              <a:t> En examinant chaque couple « acteur physique et scénario". On découvre une classe interface.</a:t>
            </a:r>
            <a:br>
              <a:rPr lang="fr-FR" sz="1600">
                <a:latin typeface="Myriad Pro" pitchFamily="34" charset="0"/>
              </a:rPr>
            </a:br>
            <a:endParaRPr lang="fr-FR" sz="1600">
              <a:latin typeface="Myriad Pro" pitchFamily="34" charset="0"/>
            </a:endParaRPr>
          </a:p>
          <a:p>
            <a:pPr eaLnBrk="0" hangingPunct="0">
              <a:spcBef>
                <a:spcPct val="50000"/>
              </a:spcBef>
              <a:buClr>
                <a:srgbClr val="C2AA8A"/>
              </a:buClr>
              <a:buFont typeface="Wingdings" pitchFamily="2" charset="2"/>
              <a:buChar char="Ø"/>
            </a:pPr>
            <a:r>
              <a:rPr lang="fr-FR" sz="1600">
                <a:latin typeface="Myriad Pro" pitchFamily="34" charset="0"/>
              </a:rPr>
              <a:t>  Durant le maquettage, ces classes peuvent être redéfinies en fonction des mécanismes de l'interface utilisateur.</a:t>
            </a:r>
            <a:br>
              <a:rPr lang="fr-FR" sz="1600">
                <a:latin typeface="Myriad Pro" pitchFamily="34" charset="0"/>
              </a:rPr>
            </a:br>
            <a:endParaRPr lang="fr-FR" sz="1600">
              <a:latin typeface="Myriad Pro" pitchFamily="34" charset="0"/>
            </a:endParaRPr>
          </a:p>
          <a:p>
            <a:pPr eaLnBrk="0" hangingPunct="0">
              <a:spcBef>
                <a:spcPct val="50000"/>
              </a:spcBef>
              <a:buClr>
                <a:srgbClr val="C2AA8A"/>
              </a:buClr>
              <a:buFont typeface="Wingdings" pitchFamily="2" charset="2"/>
              <a:buChar char="Ø"/>
            </a:pPr>
            <a:r>
              <a:rPr lang="fr-FR" sz="1600">
                <a:latin typeface="Myriad Pro" pitchFamily="34" charset="0"/>
              </a:rPr>
              <a:t>Des prototypes et des maquettes de fenêtres peuvent être créés pour communiquer le "look and </a:t>
            </a:r>
            <a:r>
              <a:rPr lang="fr-FR" sz="1600" err="1">
                <a:latin typeface="Myriad Pro" pitchFamily="34" charset="0"/>
              </a:rPr>
              <a:t>feel</a:t>
            </a:r>
            <a:r>
              <a:rPr lang="fr-FR" sz="1600">
                <a:latin typeface="Myriad Pro" pitchFamily="34" charset="0"/>
              </a:rPr>
              <a:t>" de la classe boundary à l'utilisateur.</a:t>
            </a:r>
            <a:br>
              <a:rPr lang="fr-FR" sz="1600">
                <a:solidFill>
                  <a:srgbClr val="993300"/>
                </a:solidFill>
                <a:latin typeface="Myriad Pro" pitchFamily="34" charset="0"/>
              </a:rPr>
            </a:br>
            <a:endParaRPr lang="fr-FR" sz="1600">
              <a:solidFill>
                <a:srgbClr val="993300"/>
              </a:solidFill>
              <a:latin typeface="Myriad Pro" pitchFamily="34" charset="0"/>
            </a:endParaRPr>
          </a:p>
        </p:txBody>
      </p:sp>
    </p:spTree>
    <p:extLst>
      <p:ext uri="{BB962C8B-B14F-4D97-AF65-F5344CB8AC3E}">
        <p14:creationId xmlns:p14="http://schemas.microsoft.com/office/powerpoint/2010/main" val="107649256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0-#ppt_w/2"/>
                                          </p:val>
                                        </p:tav>
                                        <p:tav tm="100000">
                                          <p:val>
                                            <p:strVal val="#ppt_x"/>
                                          </p:val>
                                        </p:tav>
                                      </p:tavLst>
                                    </p:anim>
                                    <p:anim calcmode="lin" valueType="num">
                                      <p:cBhvr additive="base">
                                        <p:cTn id="8" dur="500" fill="hold"/>
                                        <p:tgtEl>
                                          <p:spTgt spid="2765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4.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651">
                                            <p:txEl>
                                              <p:pRg st="0" end="0"/>
                                            </p:txEl>
                                          </p:spTgt>
                                        </p:tgtEl>
                                        <p:attrNameLst>
                                          <p:attrName>style.visibility</p:attrName>
                                        </p:attrNameLst>
                                      </p:cBhvr>
                                      <p:to>
                                        <p:strVal val="visible"/>
                                      </p:to>
                                    </p:set>
                                    <p:anim calcmode="lin" valueType="num">
                                      <p:cBhvr additive="base">
                                        <p:cTn id="12"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7651">
                                            <p:txEl>
                                              <p:pRg st="1" end="1"/>
                                            </p:txEl>
                                          </p:spTgt>
                                        </p:tgtEl>
                                        <p:attrNameLst>
                                          <p:attrName>style.visibility</p:attrName>
                                        </p:attrNameLst>
                                      </p:cBhvr>
                                      <p:to>
                                        <p:strVal val="visible"/>
                                      </p:to>
                                    </p:set>
                                    <p:anim calcmode="lin" valueType="num">
                                      <p:cBhvr additive="base">
                                        <p:cTn id="17"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651">
                                            <p:txEl>
                                              <p:pRg st="1" end="1"/>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7651">
                                            <p:txEl>
                                              <p:pRg st="2" end="2"/>
                                            </p:txEl>
                                          </p:spTgt>
                                        </p:tgtEl>
                                        <p:attrNameLst>
                                          <p:attrName>style.visibility</p:attrName>
                                        </p:attrNameLst>
                                      </p:cBhvr>
                                      <p:to>
                                        <p:strVal val="visible"/>
                                      </p:to>
                                    </p:set>
                                    <p:anim calcmode="lin" valueType="num">
                                      <p:cBhvr additive="base">
                                        <p:cTn id="22"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7651">
                                            <p:txEl>
                                              <p:pRg st="2" end="2"/>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27651">
                                            <p:txEl>
                                              <p:pRg st="3" end="3"/>
                                            </p:txEl>
                                          </p:spTgt>
                                        </p:tgtEl>
                                        <p:attrNameLst>
                                          <p:attrName>style.visibility</p:attrName>
                                        </p:attrNameLst>
                                      </p:cBhvr>
                                      <p:to>
                                        <p:strVal val="visible"/>
                                      </p:to>
                                    </p:set>
                                    <p:anim calcmode="lin" valueType="num">
                                      <p:cBhvr additive="base">
                                        <p:cTn id="27"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765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1" grpId="0" build="p"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24504" y="188640"/>
            <a:ext cx="9002713" cy="692696"/>
          </a:xfrm>
        </p:spPr>
        <p:txBody>
          <a:bodyPr>
            <a:normAutofit fontScale="90000"/>
          </a:bodyPr>
          <a:lstStyle/>
          <a:p>
            <a:br>
              <a:rPr lang="fr-FR" sz="2400">
                <a:solidFill>
                  <a:schemeClr val="tx1"/>
                </a:solidFill>
                <a:latin typeface="Myriad Pro" pitchFamily="34" charset="0"/>
              </a:rPr>
            </a:br>
            <a:r>
              <a:rPr lang="fr-FR" sz="2400">
                <a:solidFill>
                  <a:schemeClr val="tx1"/>
                </a:solidFill>
                <a:latin typeface="Myriad Pro" pitchFamily="34" charset="0"/>
              </a:rPr>
              <a:t> </a:t>
            </a:r>
            <a:r>
              <a:rPr lang="fr-FR" sz="2400" b="1">
                <a:solidFill>
                  <a:schemeClr val="tx1"/>
                </a:solidFill>
              </a:rPr>
              <a:t>Stéréotype de classe: </a:t>
            </a:r>
            <a:r>
              <a:rPr lang="fr-FR" sz="2400">
                <a:solidFill>
                  <a:schemeClr val="tx1"/>
                </a:solidFill>
                <a:latin typeface="Myriad Pro" pitchFamily="34" charset="0"/>
              </a:rPr>
              <a:t>Classe "entité" </a:t>
            </a:r>
          </a:p>
        </p:txBody>
      </p:sp>
      <p:sp>
        <p:nvSpPr>
          <p:cNvPr id="29699" name="Text Box 3"/>
          <p:cNvSpPr txBox="1">
            <a:spLocks noChangeArrowheads="1"/>
          </p:cNvSpPr>
          <p:nvPr/>
        </p:nvSpPr>
        <p:spPr bwMode="auto">
          <a:xfrm>
            <a:off x="539552" y="1124744"/>
            <a:ext cx="746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sz="1600">
                <a:latin typeface="Myriad Pro" pitchFamily="34" charset="0"/>
              </a:rPr>
              <a:t>Une classe "entity" modélise les informations persistantes et les comportements associés.</a:t>
            </a:r>
            <a:br>
              <a:rPr lang="fr-FR" sz="1600">
                <a:solidFill>
                  <a:srgbClr val="993300"/>
                </a:solidFill>
                <a:latin typeface="Myriad Pro" pitchFamily="34" charset="0"/>
              </a:rPr>
            </a:br>
            <a:endParaRPr lang="fr-FR" sz="1600">
              <a:solidFill>
                <a:srgbClr val="993300"/>
              </a:solidFill>
              <a:latin typeface="Myriad Pro" pitchFamily="34" charset="0"/>
            </a:endParaRPr>
          </a:p>
        </p:txBody>
      </p:sp>
      <p:sp>
        <p:nvSpPr>
          <p:cNvPr id="29704" name="Text Box 8"/>
          <p:cNvSpPr txBox="1">
            <a:spLocks noChangeArrowheads="1"/>
          </p:cNvSpPr>
          <p:nvPr/>
        </p:nvSpPr>
        <p:spPr bwMode="auto">
          <a:xfrm>
            <a:off x="611560" y="1926817"/>
            <a:ext cx="74676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br>
              <a:rPr lang="fr-FR" sz="1600">
                <a:solidFill>
                  <a:srgbClr val="993300"/>
                </a:solidFill>
                <a:latin typeface="Myriad Pro" pitchFamily="34" charset="0"/>
              </a:rPr>
            </a:br>
            <a:r>
              <a:rPr lang="fr-FR" sz="1600">
                <a:solidFill>
                  <a:srgbClr val="993300"/>
                </a:solidFill>
                <a:latin typeface="Myriad Pro" pitchFamily="34" charset="0"/>
              </a:rPr>
              <a:t>     </a:t>
            </a:r>
            <a:r>
              <a:rPr lang="fr-FR" sz="1600">
                <a:latin typeface="Myriad Pro" pitchFamily="34" charset="0"/>
              </a:rPr>
              <a:t>Les caractéristiques d'une telle classe sont :</a:t>
            </a:r>
          </a:p>
          <a:p>
            <a:pPr marL="742950" lvl="1" indent="-285750" eaLnBrk="0" hangingPunct="0">
              <a:spcBef>
                <a:spcPct val="50000"/>
              </a:spcBef>
              <a:buClr>
                <a:srgbClr val="C2AA8A"/>
              </a:buClr>
              <a:buFont typeface="Arial" pitchFamily="34" charset="0"/>
              <a:buChar char="•"/>
            </a:pPr>
            <a:r>
              <a:rPr lang="fr-FR" sz="1600">
                <a:latin typeface="Myriad Pro" pitchFamily="34" charset="0"/>
              </a:rPr>
              <a:t> Elle reflète une réalité,</a:t>
            </a:r>
          </a:p>
          <a:p>
            <a:pPr marL="742950" lvl="1" indent="-285750" eaLnBrk="0" hangingPunct="0">
              <a:spcBef>
                <a:spcPct val="50000"/>
              </a:spcBef>
              <a:buClr>
                <a:srgbClr val="C2AA8A"/>
              </a:buClr>
              <a:buFont typeface="Arial" pitchFamily="34" charset="0"/>
              <a:buChar char="•"/>
            </a:pPr>
            <a:r>
              <a:rPr lang="fr-FR" sz="1600">
                <a:latin typeface="Myriad Pro" pitchFamily="34" charset="0"/>
              </a:rPr>
              <a:t> Elle a besoin des tâches internes du système,</a:t>
            </a:r>
          </a:p>
        </p:txBody>
      </p:sp>
    </p:spTree>
    <p:extLst>
      <p:ext uri="{BB962C8B-B14F-4D97-AF65-F5344CB8AC3E}">
        <p14:creationId xmlns:p14="http://schemas.microsoft.com/office/powerpoint/2010/main" val="314327617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0-#ppt_w/2"/>
                                          </p:val>
                                        </p:tav>
                                        <p:tav tm="100000">
                                          <p:val>
                                            <p:strVal val="#ppt_x"/>
                                          </p:val>
                                        </p:tav>
                                      </p:tavLst>
                                    </p:anim>
                                    <p:anim calcmode="lin" valueType="num">
                                      <p:cBhvr additive="base">
                                        <p:cTn id="8" dur="500" fill="hold"/>
                                        <p:tgtEl>
                                          <p:spTgt spid="2969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5.wav"/>
                                        </p:tgtEl>
                                      </p:cMediaNode>
                                    </p:audio>
                                  </p:subTnLst>
                                </p:cTn>
                              </p:par>
                            </p:childTnLst>
                          </p:cTn>
                        </p:par>
                        <p:par>
                          <p:cTn id="9" fill="hold" nodeType="afterGroup">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29699"/>
                                        </p:tgtEl>
                                        <p:attrNameLst>
                                          <p:attrName>style.visibility</p:attrName>
                                        </p:attrNameLst>
                                      </p:cBhvr>
                                      <p:to>
                                        <p:strVal val="visible"/>
                                      </p:to>
                                    </p:set>
                                    <p:anim calcmode="lin" valueType="num">
                                      <p:cBhvr additive="base">
                                        <p:cTn id="12" dur="500" fill="hold"/>
                                        <p:tgtEl>
                                          <p:spTgt spid="29699"/>
                                        </p:tgtEl>
                                        <p:attrNameLst>
                                          <p:attrName>ppt_x</p:attrName>
                                        </p:attrNameLst>
                                      </p:cBhvr>
                                      <p:tavLst>
                                        <p:tav tm="0">
                                          <p:val>
                                            <p:strVal val="0-#ppt_w/2"/>
                                          </p:val>
                                        </p:tav>
                                        <p:tav tm="100000">
                                          <p:val>
                                            <p:strVal val="#ppt_x"/>
                                          </p:val>
                                        </p:tav>
                                      </p:tavLst>
                                    </p:anim>
                                    <p:anim calcmode="lin" valueType="num">
                                      <p:cBhvr additive="base">
                                        <p:cTn id="13" dur="500" fill="hold"/>
                                        <p:tgtEl>
                                          <p:spTgt spid="29699"/>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3000"/>
                            </p:stCondLst>
                            <p:childTnLst>
                              <p:par>
                                <p:cTn id="15" presetID="2" presetClass="entr" presetSubtype="8" fill="hold" grpId="0" nodeType="afterEffect">
                                  <p:stCondLst>
                                    <p:cond delay="5000"/>
                                  </p:stCondLst>
                                  <p:childTnLst>
                                    <p:set>
                                      <p:cBhvr>
                                        <p:cTn id="16" dur="1" fill="hold">
                                          <p:stCondLst>
                                            <p:cond delay="0"/>
                                          </p:stCondLst>
                                        </p:cTn>
                                        <p:tgtEl>
                                          <p:spTgt spid="29704"/>
                                        </p:tgtEl>
                                        <p:attrNameLst>
                                          <p:attrName>style.visibility</p:attrName>
                                        </p:attrNameLst>
                                      </p:cBhvr>
                                      <p:to>
                                        <p:strVal val="visible"/>
                                      </p:to>
                                    </p:set>
                                    <p:anim calcmode="lin" valueType="num">
                                      <p:cBhvr additive="base">
                                        <p:cTn id="17" dur="500" fill="hold"/>
                                        <p:tgtEl>
                                          <p:spTgt spid="29704"/>
                                        </p:tgtEl>
                                        <p:attrNameLst>
                                          <p:attrName>ppt_x</p:attrName>
                                        </p:attrNameLst>
                                      </p:cBhvr>
                                      <p:tavLst>
                                        <p:tav tm="0">
                                          <p:val>
                                            <p:strVal val="0-#ppt_w/2"/>
                                          </p:val>
                                        </p:tav>
                                        <p:tav tm="100000">
                                          <p:val>
                                            <p:strVal val="#ppt_x"/>
                                          </p:val>
                                        </p:tav>
                                      </p:tavLst>
                                    </p:anim>
                                    <p:anim calcmode="lin" valueType="num">
                                      <p:cBhvr additive="base">
                                        <p:cTn id="18" dur="500" fill="hold"/>
                                        <p:tgtEl>
                                          <p:spTgt spid="297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utoUpdateAnimBg="0"/>
      <p:bldP spid="2970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23528" y="1447800"/>
            <a:ext cx="8439472" cy="435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a:latin typeface="Myriad Pro" pitchFamily="34" charset="0"/>
              </a:rPr>
              <a:t>Une classe "contrôle" supervise d'autres classes, assure la coordination entre classes</a:t>
            </a:r>
            <a:br>
              <a:rPr lang="fr-FR" sz="1600">
                <a:latin typeface="Myriad Pro" pitchFamily="34" charset="0"/>
              </a:rPr>
            </a:br>
            <a:endParaRPr lang="fr-FR" sz="1600">
              <a:latin typeface="Myriad Pro" pitchFamily="34" charset="0"/>
            </a:endParaRP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Elle crée, initialise et détruit les objets contrôlés,</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Elle contrôle le séquencement, ou coordonne l'exécution des objets contrôlés. Elle n'a pas de "responsabilités" ceci est l'apanage des classes entity et boundary</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Elle contrôle la concurrence entre classes contrôlées,</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Elle est l'implantation d'un objet intangible,</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Au départ , on crée une classe "contrôle" pour chaque use-case; cette classe gère le flot d'évènements dans le use-case,</a:t>
            </a:r>
          </a:p>
          <a:p>
            <a:pPr marL="285750" indent="-285750" eaLnBrk="0" hangingPunct="0">
              <a:lnSpc>
                <a:spcPct val="150000"/>
              </a:lnSpc>
              <a:spcBef>
                <a:spcPct val="30000"/>
              </a:spcBef>
              <a:buClr>
                <a:srgbClr val="C2AA8A"/>
              </a:buClr>
              <a:buFont typeface="Arial" pitchFamily="34" charset="0"/>
              <a:buChar char="•"/>
            </a:pPr>
            <a:r>
              <a:rPr lang="fr-FR" sz="1600">
                <a:latin typeface="Myriad Pro" pitchFamily="34" charset="0"/>
              </a:rPr>
              <a:t> Au fur et à mesure de l'avancement de l'analyse, les classes "contrôles" peuvent être supprimées, découpées ou regroupées. </a:t>
            </a:r>
          </a:p>
        </p:txBody>
      </p:sp>
      <p:sp>
        <p:nvSpPr>
          <p:cNvPr id="31751" name="Rectangle 7"/>
          <p:cNvSpPr>
            <a:spLocks noGrp="1" noChangeArrowheads="1"/>
          </p:cNvSpPr>
          <p:nvPr>
            <p:ph type="title"/>
          </p:nvPr>
        </p:nvSpPr>
        <p:spPr>
          <a:xfrm>
            <a:off x="282575" y="304800"/>
            <a:ext cx="8861425"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br>
              <a:rPr lang="fr-FR" sz="2400">
                <a:solidFill>
                  <a:schemeClr val="tx1"/>
                </a:solidFill>
                <a:latin typeface="Myriad Pro" pitchFamily="34" charset="0"/>
              </a:rPr>
            </a:br>
            <a:r>
              <a:rPr lang="fr-FR" sz="2400">
                <a:solidFill>
                  <a:schemeClr val="tx1"/>
                </a:solidFill>
                <a:latin typeface="Myriad Pro" pitchFamily="34" charset="0"/>
              </a:rPr>
              <a:t> </a:t>
            </a:r>
            <a:r>
              <a:rPr lang="fr-FR" sz="2400" b="1">
                <a:solidFill>
                  <a:schemeClr val="tx1"/>
                </a:solidFill>
              </a:rPr>
              <a:t>Stéréotype de classe: </a:t>
            </a:r>
            <a:r>
              <a:rPr lang="fr-FR" sz="2400">
                <a:solidFill>
                  <a:schemeClr val="tx1"/>
                </a:solidFill>
                <a:latin typeface="Myriad Pro" pitchFamily="34" charset="0"/>
              </a:rPr>
              <a:t>Classe « contrôle » </a:t>
            </a:r>
          </a:p>
        </p:txBody>
      </p:sp>
    </p:spTree>
    <p:extLst>
      <p:ext uri="{BB962C8B-B14F-4D97-AF65-F5344CB8AC3E}">
        <p14:creationId xmlns:p14="http://schemas.microsoft.com/office/powerpoint/2010/main" val="119841878"/>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751"/>
                                        </p:tgtEl>
                                        <p:attrNameLst>
                                          <p:attrName>style.visibility</p:attrName>
                                        </p:attrNameLst>
                                      </p:cBhvr>
                                      <p:to>
                                        <p:strVal val="visible"/>
                                      </p:to>
                                    </p:set>
                                    <p:anim calcmode="lin" valueType="num">
                                      <p:cBhvr additive="base">
                                        <p:cTn id="7" dur="500" fill="hold"/>
                                        <p:tgtEl>
                                          <p:spTgt spid="31751"/>
                                        </p:tgtEl>
                                        <p:attrNameLst>
                                          <p:attrName>ppt_x</p:attrName>
                                        </p:attrNameLst>
                                      </p:cBhvr>
                                      <p:tavLst>
                                        <p:tav tm="0">
                                          <p:val>
                                            <p:strVal val="0-#ppt_w/2"/>
                                          </p:val>
                                        </p:tav>
                                        <p:tav tm="100000">
                                          <p:val>
                                            <p:strVal val="#ppt_x"/>
                                          </p:val>
                                        </p:tav>
                                      </p:tavLst>
                                    </p:anim>
                                    <p:anim calcmode="lin" valueType="num">
                                      <p:cBhvr additive="base">
                                        <p:cTn id="8" dur="500" fill="hold"/>
                                        <p:tgtEl>
                                          <p:spTgt spid="3175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6.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1746"/>
                                        </p:tgtEl>
                                        <p:attrNameLst>
                                          <p:attrName>style.visibility</p:attrName>
                                        </p:attrNameLst>
                                      </p:cBhvr>
                                      <p:to>
                                        <p:strVal val="visible"/>
                                      </p:to>
                                    </p:set>
                                    <p:anim calcmode="lin" valueType="num">
                                      <p:cBhvr additive="base">
                                        <p:cTn id="12" dur="500" fill="hold"/>
                                        <p:tgtEl>
                                          <p:spTgt spid="31746"/>
                                        </p:tgtEl>
                                        <p:attrNameLst>
                                          <p:attrName>ppt_x</p:attrName>
                                        </p:attrNameLst>
                                      </p:cBhvr>
                                      <p:tavLst>
                                        <p:tav tm="0">
                                          <p:val>
                                            <p:strVal val="0-#ppt_w/2"/>
                                          </p:val>
                                        </p:tav>
                                        <p:tav tm="100000">
                                          <p:val>
                                            <p:strVal val="#ppt_x"/>
                                          </p:val>
                                        </p:tav>
                                      </p:tavLst>
                                    </p:anim>
                                    <p:anim calcmode="lin" valueType="num">
                                      <p:cBhvr additive="base">
                                        <p:cTn id="13" dur="500" fill="hold"/>
                                        <p:tgtEl>
                                          <p:spTgt spid="317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51"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467544" y="1447800"/>
            <a:ext cx="693420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sz="1600">
                <a:latin typeface="Myriad Pro" pitchFamily="34" charset="0"/>
              </a:rPr>
              <a:t>Une classe « interface" représente l’élément le plus abstrait du diagramme des classes</a:t>
            </a:r>
          </a:p>
          <a:p>
            <a:pPr eaLnBrk="0" hangingPunct="0">
              <a:spcBef>
                <a:spcPct val="50000"/>
              </a:spcBef>
            </a:pPr>
            <a:endParaRPr lang="fr-FR" sz="1600">
              <a:latin typeface="Myriad Pro" pitchFamily="34" charset="0"/>
            </a:endParaRPr>
          </a:p>
          <a:p>
            <a:pPr eaLnBrk="0" hangingPunct="0">
              <a:spcBef>
                <a:spcPct val="50000"/>
              </a:spcBef>
            </a:pPr>
            <a:r>
              <a:rPr lang="fr-FR" sz="1600">
                <a:latin typeface="Myriad Pro" pitchFamily="34" charset="0"/>
              </a:rPr>
              <a:t>Une interface ressemble à une classe abstraite mais avec une différence importante : une interface ne peut pas inclure de code. Dans Java, le mécanisme d'interface est un moyen destiné à remplacer l'héritage multiple.</a:t>
            </a:r>
          </a:p>
          <a:p>
            <a:pPr eaLnBrk="0" hangingPunct="0">
              <a:spcBef>
                <a:spcPct val="50000"/>
              </a:spcBef>
            </a:pPr>
            <a:endParaRPr lang="fr-FR" sz="1600">
              <a:latin typeface="Myriad Pro" pitchFamily="34" charset="0"/>
            </a:endParaRPr>
          </a:p>
          <a:p>
            <a:pPr eaLnBrk="0" hangingPunct="0">
              <a:spcBef>
                <a:spcPct val="50000"/>
              </a:spcBef>
            </a:pPr>
            <a:r>
              <a:rPr lang="fr-FR" sz="1600">
                <a:latin typeface="Myriad Pro" pitchFamily="34" charset="0"/>
              </a:rPr>
              <a:t>Une interface est une déclaration de classe spécialisée qui peut déclarer des constantes et des déclarations de méthodes, mais pas leur implémentation. Vous ne pouvez pas placer de code dans une interface.</a:t>
            </a:r>
          </a:p>
        </p:txBody>
      </p:sp>
      <p:sp>
        <p:nvSpPr>
          <p:cNvPr id="33799" name="Rectangle 7"/>
          <p:cNvSpPr>
            <a:spLocks noGrp="1" noChangeArrowheads="1"/>
          </p:cNvSpPr>
          <p:nvPr>
            <p:ph type="title"/>
          </p:nvPr>
        </p:nvSpPr>
        <p:spPr>
          <a:xfrm>
            <a:off x="282575" y="228600"/>
            <a:ext cx="8861425"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br>
              <a:rPr lang="fr-FR" sz="2400">
                <a:solidFill>
                  <a:schemeClr val="tx1"/>
                </a:solidFill>
                <a:latin typeface="Myriad Pro" pitchFamily="34" charset="0"/>
              </a:rPr>
            </a:br>
            <a:r>
              <a:rPr lang="fr-FR" sz="2400">
                <a:solidFill>
                  <a:schemeClr val="tx1"/>
                </a:solidFill>
                <a:latin typeface="Myriad Pro" pitchFamily="34" charset="0"/>
              </a:rPr>
              <a:t> </a:t>
            </a:r>
            <a:r>
              <a:rPr lang="fr-FR" sz="2400" b="1">
                <a:solidFill>
                  <a:schemeClr val="tx1"/>
                </a:solidFill>
              </a:rPr>
              <a:t>Stéréotype de classe: </a:t>
            </a:r>
            <a:r>
              <a:rPr lang="fr-FR" sz="2400">
                <a:solidFill>
                  <a:schemeClr val="tx1"/>
                </a:solidFill>
                <a:latin typeface="Myriad Pro" pitchFamily="34" charset="0"/>
              </a:rPr>
              <a:t>Classe « interface » </a:t>
            </a:r>
          </a:p>
        </p:txBody>
      </p:sp>
    </p:spTree>
    <p:extLst>
      <p:ext uri="{BB962C8B-B14F-4D97-AF65-F5344CB8AC3E}">
        <p14:creationId xmlns:p14="http://schemas.microsoft.com/office/powerpoint/2010/main" val="2200852047"/>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799"/>
                                        </p:tgtEl>
                                        <p:attrNameLst>
                                          <p:attrName>style.visibility</p:attrName>
                                        </p:attrNameLst>
                                      </p:cBhvr>
                                      <p:to>
                                        <p:strVal val="visible"/>
                                      </p:to>
                                    </p:set>
                                    <p:anim calcmode="lin" valueType="num">
                                      <p:cBhvr additive="base">
                                        <p:cTn id="7" dur="500" fill="hold"/>
                                        <p:tgtEl>
                                          <p:spTgt spid="33799"/>
                                        </p:tgtEl>
                                        <p:attrNameLst>
                                          <p:attrName>ppt_x</p:attrName>
                                        </p:attrNameLst>
                                      </p:cBhvr>
                                      <p:tavLst>
                                        <p:tav tm="0">
                                          <p:val>
                                            <p:strVal val="0-#ppt_w/2"/>
                                          </p:val>
                                        </p:tav>
                                        <p:tav tm="100000">
                                          <p:val>
                                            <p:strVal val="#ppt_x"/>
                                          </p:val>
                                        </p:tav>
                                      </p:tavLst>
                                    </p:anim>
                                    <p:anim calcmode="lin" valueType="num">
                                      <p:cBhvr additive="base">
                                        <p:cTn id="8" dur="500" fill="hold"/>
                                        <p:tgtEl>
                                          <p:spTgt spid="3379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7.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3794"/>
                                        </p:tgtEl>
                                        <p:attrNameLst>
                                          <p:attrName>style.visibility</p:attrName>
                                        </p:attrNameLst>
                                      </p:cBhvr>
                                      <p:to>
                                        <p:strVal val="visible"/>
                                      </p:to>
                                    </p:set>
                                    <p:anim calcmode="lin" valueType="num">
                                      <p:cBhvr additive="base">
                                        <p:cTn id="12" dur="500" fill="hold"/>
                                        <p:tgtEl>
                                          <p:spTgt spid="33794"/>
                                        </p:tgtEl>
                                        <p:attrNameLst>
                                          <p:attrName>ppt_x</p:attrName>
                                        </p:attrNameLst>
                                      </p:cBhvr>
                                      <p:tavLst>
                                        <p:tav tm="0">
                                          <p:val>
                                            <p:strVal val="0-#ppt_w/2"/>
                                          </p:val>
                                        </p:tav>
                                        <p:tav tm="100000">
                                          <p:val>
                                            <p:strVal val="#ppt_x"/>
                                          </p:val>
                                        </p:tav>
                                      </p:tavLst>
                                    </p:anim>
                                    <p:anim calcmode="lin" valueType="num">
                                      <p:cBhvr additive="base">
                                        <p:cTn id="13" dur="500" fill="hold"/>
                                        <p:tgtEl>
                                          <p:spTgt spid="337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P spid="33799" grpId="0" animBg="1"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084DBE5F6E184A9CC5F1C28F632A8D" ma:contentTypeVersion="0" ma:contentTypeDescription="Crée un document." ma:contentTypeScope="" ma:versionID="db4881d2ec2e883a7c6e8e1b8dc14789">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A9F256-BD73-46C8-A9A8-320029E9AB38}">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B544D1D-25D6-4DCC-BA66-A0A6CDFCBD4D}">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C6AE36-5813-4009-B9C2-7FFA4E40BC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Oriel</Template>
  <Application>Microsoft Office PowerPoint</Application>
  <PresentationFormat>On-screen Show (4:3)</PresentationFormat>
  <Slides>44</Slides>
  <Notes>11</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Oriel</vt:lpstr>
      <vt:lpstr>UML-Les diagrammes</vt:lpstr>
      <vt:lpstr>Plan</vt:lpstr>
      <vt:lpstr>Stéréotype de classe</vt:lpstr>
      <vt:lpstr>Stéréotype de classe</vt:lpstr>
      <vt:lpstr> Stéréotype de classe: Classe "frontière"</vt:lpstr>
      <vt:lpstr> Stéréotype de classe: Classe "frontière"</vt:lpstr>
      <vt:lpstr>  Stéréotype de classe: Classe "entité" </vt:lpstr>
      <vt:lpstr>  Stéréotype de classe: Classe « contrôle » </vt:lpstr>
      <vt:lpstr>  Stéréotype de classe: Classe « interface » </vt:lpstr>
      <vt:lpstr>  Stéréotype de classe: Autres stéréotypes</vt:lpstr>
      <vt:lpstr>Paquetage</vt:lpstr>
      <vt:lpstr>Paquetage</vt:lpstr>
      <vt:lpstr>Paquetage</vt:lpstr>
      <vt:lpstr>Paquetage</vt:lpstr>
      <vt:lpstr>Les différents diagrammes UML </vt:lpstr>
      <vt:lpstr>Les concepts UML </vt:lpstr>
      <vt:lpstr>Les diagrammes UML</vt:lpstr>
      <vt:lpstr>Statique</vt:lpstr>
      <vt:lpstr>Dynamique</vt:lpstr>
      <vt:lpstr>le diagramme de cas d'utilisation</vt:lpstr>
      <vt:lpstr>le diagramme de cas d'utilisation</vt:lpstr>
      <vt:lpstr>Le diagramme de classes</vt:lpstr>
      <vt:lpstr>Le diagramme de classes (suite)</vt:lpstr>
      <vt:lpstr>le diagramme d'objets</vt:lpstr>
      <vt:lpstr>le diagramme de composants</vt:lpstr>
      <vt:lpstr>le diagramme de composants (suite)</vt:lpstr>
      <vt:lpstr>le diagramme de composants (suite)</vt:lpstr>
      <vt:lpstr>le diagramme de déploiement</vt:lpstr>
      <vt:lpstr>le diagramme de déploiement (suite)</vt:lpstr>
      <vt:lpstr>le diagramme d’interaction: le diagramme de séquence système ouvert</vt:lpstr>
      <vt:lpstr>le diagramme de séquence ouvert/ le diagramme d’interaction</vt:lpstr>
      <vt:lpstr>le diagramme de collaboration/communication</vt:lpstr>
      <vt:lpstr>le diagramme de collaboration</vt:lpstr>
      <vt:lpstr>le diagramme d'états/transitions</vt:lpstr>
      <vt:lpstr>le diagramme d'états/transitions</vt:lpstr>
      <vt:lpstr>le diagramme d'états/transitions</vt:lpstr>
      <vt:lpstr>le diagramme d'activités</vt:lpstr>
      <vt:lpstr>le diagramme d'activités</vt:lpstr>
      <vt:lpstr>Les vues UML</vt:lpstr>
      <vt:lpstr>rappels Objets et Classe</vt:lpstr>
      <vt:lpstr>L’approche Objet - rappels</vt:lpstr>
      <vt:lpstr>L’approche Objet – rappels Objets et Classe </vt:lpstr>
      <vt:lpstr>L’approche Objet – rappels Objets et Classe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UML-Les diagrammes</dc:title>
  <dc:creator>crm</dc:creator>
  <cp:revision>1</cp:revision>
  <dcterms:created xsi:type="dcterms:W3CDTF">2012-12-10T14:18:01Z</dcterms:created>
  <dcterms:modified xsi:type="dcterms:W3CDTF">2024-12-04T13:41:18Z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0x0101001F084DBE5F6E184A9CC5F1C28F632A8D</vt:lpwstr>
  </property>
</Properties>
</file>